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114" y="5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74088247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720862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4d6e566ceb_0_1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4d6e566ceb_0_1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308716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4d6e566ceb_0_1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4d6e566ceb_0_1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366036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4d6e566ceb_0_1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4d6e566ceb_0_1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988049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g4d6e566ceb_0_1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0" name="Google Shape;170;g4d6e566ceb_0_1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287036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4d6e566ceb_0_1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 name="Google Shape;176;g4d6e566ceb_0_1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363831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4d6e566ceb_0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4d6e566ceb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164052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4d6e566ceb_0_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4d6e566ceb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215819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4d6e566ceb_0_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4d6e566ceb_0_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344870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4d6e566ceb_0_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4d6e566ceb_0_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988128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4d6e566ceb_0_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4d6e566ceb_0_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610047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4d6e566ceb_0_10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4d6e566ceb_0_1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30342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4d6e566ceb_0_1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4d6e566ceb_0_1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287601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4d6e566ceb_0_1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4d6e566ceb_0_1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042726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a:off x="2749050" y="748800"/>
            <a:ext cx="3645900" cy="36459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2992950" y="992700"/>
            <a:ext cx="3158100" cy="3158100"/>
          </a:xfrm>
          <a:prstGeom prst="rect">
            <a:avLst/>
          </a:prstGeom>
          <a:noFill/>
          <a:ln w="28575" cap="flat" cmpd="sng">
            <a:solidFill>
              <a:schemeClr val="lt1"/>
            </a:solidFill>
            <a:prstDash val="solid"/>
            <a:miter lim="8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txBox="1">
            <a:spLocks noGrp="1"/>
          </p:cNvSpPr>
          <p:nvPr>
            <p:ph type="ctrTitle"/>
          </p:nvPr>
        </p:nvSpPr>
        <p:spPr>
          <a:xfrm>
            <a:off x="3096250" y="1627200"/>
            <a:ext cx="2951400" cy="1584300"/>
          </a:xfrm>
          <a:prstGeom prst="rect">
            <a:avLst/>
          </a:prstGeom>
        </p:spPr>
        <p:txBody>
          <a:bodyPr spcFirstLastPara="1" wrap="square" lIns="91425" tIns="91425" rIns="91425" bIns="91425" anchor="ctr" anchorCtr="0"/>
          <a:lstStyle>
            <a:lvl1pPr lvl="0" algn="ctr">
              <a:spcBef>
                <a:spcPts val="0"/>
              </a:spcBef>
              <a:spcAft>
                <a:spcPts val="0"/>
              </a:spcAft>
              <a:buClr>
                <a:schemeClr val="lt1"/>
              </a:buClr>
              <a:buSzPts val="3200"/>
              <a:buFont typeface="Lato"/>
              <a:buNone/>
              <a:defRPr>
                <a:solidFill>
                  <a:schemeClr val="lt1"/>
                </a:solidFill>
                <a:latin typeface="Lato"/>
                <a:ea typeface="Lato"/>
                <a:cs typeface="Lato"/>
                <a:sym typeface="Lato"/>
              </a:defRPr>
            </a:lvl1pPr>
            <a:lvl2pPr lvl="1" algn="ctr">
              <a:spcBef>
                <a:spcPts val="0"/>
              </a:spcBef>
              <a:spcAft>
                <a:spcPts val="0"/>
              </a:spcAft>
              <a:buClr>
                <a:schemeClr val="lt1"/>
              </a:buClr>
              <a:buSzPts val="3200"/>
              <a:buFont typeface="Lato"/>
              <a:buNone/>
              <a:defRPr>
                <a:solidFill>
                  <a:schemeClr val="lt1"/>
                </a:solidFill>
                <a:latin typeface="Lato"/>
                <a:ea typeface="Lato"/>
                <a:cs typeface="Lato"/>
                <a:sym typeface="Lato"/>
              </a:defRPr>
            </a:lvl2pPr>
            <a:lvl3pPr lvl="2" algn="ctr">
              <a:spcBef>
                <a:spcPts val="0"/>
              </a:spcBef>
              <a:spcAft>
                <a:spcPts val="0"/>
              </a:spcAft>
              <a:buClr>
                <a:schemeClr val="lt1"/>
              </a:buClr>
              <a:buSzPts val="3200"/>
              <a:buFont typeface="Lato"/>
              <a:buNone/>
              <a:defRPr>
                <a:solidFill>
                  <a:schemeClr val="lt1"/>
                </a:solidFill>
                <a:latin typeface="Lato"/>
                <a:ea typeface="Lato"/>
                <a:cs typeface="Lato"/>
                <a:sym typeface="Lato"/>
              </a:defRPr>
            </a:lvl3pPr>
            <a:lvl4pPr lvl="3" algn="ctr">
              <a:spcBef>
                <a:spcPts val="0"/>
              </a:spcBef>
              <a:spcAft>
                <a:spcPts val="0"/>
              </a:spcAft>
              <a:buClr>
                <a:schemeClr val="lt1"/>
              </a:buClr>
              <a:buSzPts val="3200"/>
              <a:buFont typeface="Lato"/>
              <a:buNone/>
              <a:defRPr>
                <a:solidFill>
                  <a:schemeClr val="lt1"/>
                </a:solidFill>
                <a:latin typeface="Lato"/>
                <a:ea typeface="Lato"/>
                <a:cs typeface="Lato"/>
                <a:sym typeface="Lato"/>
              </a:defRPr>
            </a:lvl4pPr>
            <a:lvl5pPr lvl="4" algn="ctr">
              <a:spcBef>
                <a:spcPts val="0"/>
              </a:spcBef>
              <a:spcAft>
                <a:spcPts val="0"/>
              </a:spcAft>
              <a:buClr>
                <a:schemeClr val="lt1"/>
              </a:buClr>
              <a:buSzPts val="3200"/>
              <a:buFont typeface="Lato"/>
              <a:buNone/>
              <a:defRPr>
                <a:solidFill>
                  <a:schemeClr val="lt1"/>
                </a:solidFill>
                <a:latin typeface="Lato"/>
                <a:ea typeface="Lato"/>
                <a:cs typeface="Lato"/>
                <a:sym typeface="Lato"/>
              </a:defRPr>
            </a:lvl5pPr>
            <a:lvl6pPr lvl="5" algn="ctr">
              <a:spcBef>
                <a:spcPts val="0"/>
              </a:spcBef>
              <a:spcAft>
                <a:spcPts val="0"/>
              </a:spcAft>
              <a:buClr>
                <a:schemeClr val="lt1"/>
              </a:buClr>
              <a:buSzPts val="3200"/>
              <a:buFont typeface="Lato"/>
              <a:buNone/>
              <a:defRPr>
                <a:solidFill>
                  <a:schemeClr val="lt1"/>
                </a:solidFill>
                <a:latin typeface="Lato"/>
                <a:ea typeface="Lato"/>
                <a:cs typeface="Lato"/>
                <a:sym typeface="Lato"/>
              </a:defRPr>
            </a:lvl6pPr>
            <a:lvl7pPr lvl="6" algn="ctr">
              <a:spcBef>
                <a:spcPts val="0"/>
              </a:spcBef>
              <a:spcAft>
                <a:spcPts val="0"/>
              </a:spcAft>
              <a:buClr>
                <a:schemeClr val="lt1"/>
              </a:buClr>
              <a:buSzPts val="3200"/>
              <a:buFont typeface="Lato"/>
              <a:buNone/>
              <a:defRPr>
                <a:solidFill>
                  <a:schemeClr val="lt1"/>
                </a:solidFill>
                <a:latin typeface="Lato"/>
                <a:ea typeface="Lato"/>
                <a:cs typeface="Lato"/>
                <a:sym typeface="Lato"/>
              </a:defRPr>
            </a:lvl7pPr>
            <a:lvl8pPr lvl="7" algn="ctr">
              <a:spcBef>
                <a:spcPts val="0"/>
              </a:spcBef>
              <a:spcAft>
                <a:spcPts val="0"/>
              </a:spcAft>
              <a:buClr>
                <a:schemeClr val="lt1"/>
              </a:buClr>
              <a:buSzPts val="3200"/>
              <a:buFont typeface="Lato"/>
              <a:buNone/>
              <a:defRPr>
                <a:solidFill>
                  <a:schemeClr val="lt1"/>
                </a:solidFill>
                <a:latin typeface="Lato"/>
                <a:ea typeface="Lato"/>
                <a:cs typeface="Lato"/>
                <a:sym typeface="Lato"/>
              </a:defRPr>
            </a:lvl8pPr>
            <a:lvl9pPr lvl="8" algn="ctr">
              <a:spcBef>
                <a:spcPts val="0"/>
              </a:spcBef>
              <a:spcAft>
                <a:spcPts val="0"/>
              </a:spcAft>
              <a:buClr>
                <a:schemeClr val="lt1"/>
              </a:buClr>
              <a:buSzPts val="3200"/>
              <a:buFont typeface="Lato"/>
              <a:buNone/>
              <a:defRPr>
                <a:solidFill>
                  <a:schemeClr val="lt1"/>
                </a:solidFill>
                <a:latin typeface="Lato"/>
                <a:ea typeface="Lato"/>
                <a:cs typeface="Lato"/>
                <a:sym typeface="Lato"/>
              </a:defRPr>
            </a:lvl9pPr>
          </a:lstStyle>
          <a:p>
            <a:endParaRPr/>
          </a:p>
        </p:txBody>
      </p:sp>
      <p:sp>
        <p:nvSpPr>
          <p:cNvPr id="13" name="Google Shape;13;p2"/>
          <p:cNvSpPr txBox="1">
            <a:spLocks noGrp="1"/>
          </p:cNvSpPr>
          <p:nvPr>
            <p:ph type="subTitle" idx="1"/>
          </p:nvPr>
        </p:nvSpPr>
        <p:spPr>
          <a:xfrm>
            <a:off x="3096363" y="3266930"/>
            <a:ext cx="2951400" cy="701400"/>
          </a:xfrm>
          <a:prstGeom prst="rect">
            <a:avLst/>
          </a:prstGeom>
        </p:spPr>
        <p:txBody>
          <a:bodyPr spcFirstLastPara="1" wrap="square" lIns="91425" tIns="91425" rIns="91425" bIns="91425" anchor="b" anchorCtr="0"/>
          <a:lstStyle>
            <a:lvl1pPr lvl="0" algn="ctr">
              <a:lnSpc>
                <a:spcPct val="100000"/>
              </a:lnSpc>
              <a:spcBef>
                <a:spcPts val="0"/>
              </a:spcBef>
              <a:spcAft>
                <a:spcPts val="0"/>
              </a:spcAft>
              <a:buClr>
                <a:schemeClr val="lt1"/>
              </a:buClr>
              <a:buSzPts val="1800"/>
              <a:buFont typeface="Playfair Display"/>
              <a:buNone/>
              <a:defRPr b="1">
                <a:solidFill>
                  <a:schemeClr val="lt1"/>
                </a:solidFill>
                <a:latin typeface="Playfair Display"/>
                <a:ea typeface="Playfair Display"/>
                <a:cs typeface="Playfair Display"/>
                <a:sym typeface="Playfair Display"/>
              </a:defRPr>
            </a:lvl1pPr>
            <a:lvl2pPr lvl="1"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2pPr>
            <a:lvl3pPr lvl="2"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3pPr>
            <a:lvl4pPr lvl="3"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4pPr>
            <a:lvl5pPr lvl="4"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5pPr>
            <a:lvl6pPr lvl="5"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6pPr>
            <a:lvl7pPr lvl="6"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7pPr>
            <a:lvl8pPr lvl="7"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8pPr>
            <a:lvl9pPr lvl="8"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9pPr>
          </a:lstStyle>
          <a:p>
            <a:endParaRPr/>
          </a:p>
        </p:txBody>
      </p:sp>
      <p:sp>
        <p:nvSpPr>
          <p:cNvPr id="14" name="Google Shape;14;p2"/>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8"/>
        <p:cNvGrpSpPr/>
        <p:nvPr/>
      </p:nvGrpSpPr>
      <p:grpSpPr>
        <a:xfrm>
          <a:off x="0" y="0"/>
          <a:ext cx="0" cy="0"/>
          <a:chOff x="0" y="0"/>
          <a:chExt cx="0" cy="0"/>
        </a:xfrm>
      </p:grpSpPr>
      <p:sp>
        <p:nvSpPr>
          <p:cNvPr id="49" name="Google Shape;49;p11"/>
          <p:cNvSpPr/>
          <p:nvPr/>
        </p:nvSpPr>
        <p:spPr>
          <a:xfrm>
            <a:off x="0" y="5045700"/>
            <a:ext cx="9144000" cy="978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11"/>
          <p:cNvSpPr txBox="1">
            <a:spLocks noGrp="1"/>
          </p:cNvSpPr>
          <p:nvPr>
            <p:ph type="title" hasCustomPrompt="1"/>
          </p:nvPr>
        </p:nvSpPr>
        <p:spPr>
          <a:xfrm>
            <a:off x="311700" y="1233100"/>
            <a:ext cx="8520600" cy="1610100"/>
          </a:xfrm>
          <a:prstGeom prst="rect">
            <a:avLst/>
          </a:prstGeom>
        </p:spPr>
        <p:txBody>
          <a:bodyPr spcFirstLastPara="1" wrap="square" lIns="91425" tIns="91425" rIns="91425" bIns="91425" anchor="b" anchorCtr="0"/>
          <a:lstStyle>
            <a:lvl1pPr lvl="0" algn="ctr">
              <a:spcBef>
                <a:spcPts val="0"/>
              </a:spcBef>
              <a:spcAft>
                <a:spcPts val="0"/>
              </a:spcAft>
              <a:buSzPts val="10000"/>
              <a:buFont typeface="Lato"/>
              <a:buNone/>
              <a:defRPr sz="10000">
                <a:latin typeface="Lato"/>
                <a:ea typeface="Lato"/>
                <a:cs typeface="Lato"/>
                <a:sym typeface="Lato"/>
              </a:defRPr>
            </a:lvl1pPr>
            <a:lvl2pPr lvl="1" algn="ctr">
              <a:spcBef>
                <a:spcPts val="0"/>
              </a:spcBef>
              <a:spcAft>
                <a:spcPts val="0"/>
              </a:spcAft>
              <a:buSzPts val="10000"/>
              <a:buFont typeface="Lato"/>
              <a:buNone/>
              <a:defRPr sz="10000">
                <a:latin typeface="Lato"/>
                <a:ea typeface="Lato"/>
                <a:cs typeface="Lato"/>
                <a:sym typeface="Lato"/>
              </a:defRPr>
            </a:lvl2pPr>
            <a:lvl3pPr lvl="2" algn="ctr">
              <a:spcBef>
                <a:spcPts val="0"/>
              </a:spcBef>
              <a:spcAft>
                <a:spcPts val="0"/>
              </a:spcAft>
              <a:buSzPts val="10000"/>
              <a:buFont typeface="Lato"/>
              <a:buNone/>
              <a:defRPr sz="10000">
                <a:latin typeface="Lato"/>
                <a:ea typeface="Lato"/>
                <a:cs typeface="Lato"/>
                <a:sym typeface="Lato"/>
              </a:defRPr>
            </a:lvl3pPr>
            <a:lvl4pPr lvl="3" algn="ctr">
              <a:spcBef>
                <a:spcPts val="0"/>
              </a:spcBef>
              <a:spcAft>
                <a:spcPts val="0"/>
              </a:spcAft>
              <a:buSzPts val="10000"/>
              <a:buFont typeface="Lato"/>
              <a:buNone/>
              <a:defRPr sz="10000">
                <a:latin typeface="Lato"/>
                <a:ea typeface="Lato"/>
                <a:cs typeface="Lato"/>
                <a:sym typeface="Lato"/>
              </a:defRPr>
            </a:lvl4pPr>
            <a:lvl5pPr lvl="4" algn="ctr">
              <a:spcBef>
                <a:spcPts val="0"/>
              </a:spcBef>
              <a:spcAft>
                <a:spcPts val="0"/>
              </a:spcAft>
              <a:buSzPts val="10000"/>
              <a:buFont typeface="Lato"/>
              <a:buNone/>
              <a:defRPr sz="10000">
                <a:latin typeface="Lato"/>
                <a:ea typeface="Lato"/>
                <a:cs typeface="Lato"/>
                <a:sym typeface="Lato"/>
              </a:defRPr>
            </a:lvl5pPr>
            <a:lvl6pPr lvl="5" algn="ctr">
              <a:spcBef>
                <a:spcPts val="0"/>
              </a:spcBef>
              <a:spcAft>
                <a:spcPts val="0"/>
              </a:spcAft>
              <a:buSzPts val="10000"/>
              <a:buFont typeface="Lato"/>
              <a:buNone/>
              <a:defRPr sz="10000">
                <a:latin typeface="Lato"/>
                <a:ea typeface="Lato"/>
                <a:cs typeface="Lato"/>
                <a:sym typeface="Lato"/>
              </a:defRPr>
            </a:lvl6pPr>
            <a:lvl7pPr lvl="6" algn="ctr">
              <a:spcBef>
                <a:spcPts val="0"/>
              </a:spcBef>
              <a:spcAft>
                <a:spcPts val="0"/>
              </a:spcAft>
              <a:buSzPts val="10000"/>
              <a:buFont typeface="Lato"/>
              <a:buNone/>
              <a:defRPr sz="10000">
                <a:latin typeface="Lato"/>
                <a:ea typeface="Lato"/>
                <a:cs typeface="Lato"/>
                <a:sym typeface="Lato"/>
              </a:defRPr>
            </a:lvl7pPr>
            <a:lvl8pPr lvl="7" algn="ctr">
              <a:spcBef>
                <a:spcPts val="0"/>
              </a:spcBef>
              <a:spcAft>
                <a:spcPts val="0"/>
              </a:spcAft>
              <a:buSzPts val="10000"/>
              <a:buFont typeface="Lato"/>
              <a:buNone/>
              <a:defRPr sz="10000">
                <a:latin typeface="Lato"/>
                <a:ea typeface="Lato"/>
                <a:cs typeface="Lato"/>
                <a:sym typeface="Lato"/>
              </a:defRPr>
            </a:lvl8pPr>
            <a:lvl9pPr lvl="8" algn="ctr">
              <a:spcBef>
                <a:spcPts val="0"/>
              </a:spcBef>
              <a:spcAft>
                <a:spcPts val="0"/>
              </a:spcAft>
              <a:buSzPts val="10000"/>
              <a:buFont typeface="Lato"/>
              <a:buNone/>
              <a:defRPr sz="10000">
                <a:latin typeface="Lato"/>
                <a:ea typeface="Lato"/>
                <a:cs typeface="Lato"/>
                <a:sym typeface="Lato"/>
              </a:defRPr>
            </a:lvl9pPr>
          </a:lstStyle>
          <a:p>
            <a:r>
              <a:t>xx%</a:t>
            </a:r>
          </a:p>
        </p:txBody>
      </p:sp>
      <p:sp>
        <p:nvSpPr>
          <p:cNvPr id="51" name="Google Shape;51;p11"/>
          <p:cNvSpPr txBox="1">
            <a:spLocks noGrp="1"/>
          </p:cNvSpPr>
          <p:nvPr>
            <p:ph type="body" idx="1"/>
          </p:nvPr>
        </p:nvSpPr>
        <p:spPr>
          <a:xfrm>
            <a:off x="311700" y="2919450"/>
            <a:ext cx="8520600" cy="10716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2" name="Google Shape;52;p11"/>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Google Shape;54;p12"/>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5"/>
        <p:cNvGrpSpPr/>
        <p:nvPr/>
      </p:nvGrpSpPr>
      <p:grpSpPr>
        <a:xfrm>
          <a:off x="0" y="0"/>
          <a:ext cx="0" cy="0"/>
          <a:chOff x="0" y="0"/>
          <a:chExt cx="0" cy="0"/>
        </a:xfrm>
      </p:grpSpPr>
      <p:sp>
        <p:nvSpPr>
          <p:cNvPr id="16" name="Google Shape;16;p3"/>
          <p:cNvSpPr txBox="1">
            <a:spLocks noGrp="1"/>
          </p:cNvSpPr>
          <p:nvPr>
            <p:ph type="title"/>
          </p:nvPr>
        </p:nvSpPr>
        <p:spPr>
          <a:xfrm>
            <a:off x="509550" y="1423875"/>
            <a:ext cx="8124900" cy="1798200"/>
          </a:xfrm>
          <a:prstGeom prst="rect">
            <a:avLst/>
          </a:prstGeom>
        </p:spPr>
        <p:txBody>
          <a:bodyPr spcFirstLastPara="1" wrap="square" lIns="91425" tIns="91425" rIns="91425" bIns="91425" anchor="ctr" anchorCtr="0"/>
          <a:lstStyle>
            <a:lvl1pPr lvl="0"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1pPr>
            <a:lvl2pPr lvl="1"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2pPr>
            <a:lvl3pPr lvl="2"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3pPr>
            <a:lvl4pPr lvl="3"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4pPr>
            <a:lvl5pPr lvl="4"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5pPr>
            <a:lvl6pPr lvl="5"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6pPr>
            <a:lvl7pPr lvl="6"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7pPr>
            <a:lvl8pPr lvl="7"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8pPr>
            <a:lvl9pPr lvl="8"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9pPr>
          </a:lstStyle>
          <a:p>
            <a:endParaRPr/>
          </a:p>
        </p:txBody>
      </p:sp>
      <p:sp>
        <p:nvSpPr>
          <p:cNvPr id="17" name="Google Shape;17;p3"/>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p:nvPr/>
        </p:nvSpPr>
        <p:spPr>
          <a:xfrm>
            <a:off x="0" y="5045700"/>
            <a:ext cx="9144000" cy="978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4"/>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1" name="Google Shape;21;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2" name="Google Shape;22;p4"/>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5" name="Google Shape;25;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6" name="Google Shape;26;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7" name="Google Shape;27;p5"/>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8"/>
        <p:cNvGrpSpPr/>
        <p:nvPr/>
      </p:nvGrpSpPr>
      <p:grpSpPr>
        <a:xfrm>
          <a:off x="0" y="0"/>
          <a:ext cx="0" cy="0"/>
          <a:chOff x="0" y="0"/>
          <a:chExt cx="0" cy="0"/>
        </a:xfrm>
      </p:grpSpPr>
      <p:sp>
        <p:nvSpPr>
          <p:cNvPr id="29" name="Google Shape;29;p6"/>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30" name="Google Shape;30;p6"/>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1"/>
        <p:cNvGrpSpPr/>
        <p:nvPr/>
      </p:nvGrpSpPr>
      <p:grpSpPr>
        <a:xfrm>
          <a:off x="0" y="0"/>
          <a:ext cx="0" cy="0"/>
          <a:chOff x="0" y="0"/>
          <a:chExt cx="0" cy="0"/>
        </a:xfrm>
      </p:grpSpPr>
      <p:sp>
        <p:nvSpPr>
          <p:cNvPr id="32" name="Google Shape;32;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3" name="Google Shape;33;p7"/>
          <p:cNvSpPr txBox="1">
            <a:spLocks noGrp="1"/>
          </p:cNvSpPr>
          <p:nvPr>
            <p:ph type="body" idx="1"/>
          </p:nvPr>
        </p:nvSpPr>
        <p:spPr>
          <a:xfrm>
            <a:off x="311700" y="1391378"/>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4" name="Google Shape;34;p7"/>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dk2"/>
        </a:solidFill>
        <a:effectLst/>
      </p:bgPr>
    </p:bg>
    <p:spTree>
      <p:nvGrpSpPr>
        <p:cNvPr id="1" name="Shape 35"/>
        <p:cNvGrpSpPr/>
        <p:nvPr/>
      </p:nvGrpSpPr>
      <p:grpSpPr>
        <a:xfrm>
          <a:off x="0" y="0"/>
          <a:ext cx="0" cy="0"/>
          <a:chOff x="0" y="0"/>
          <a:chExt cx="0" cy="0"/>
        </a:xfrm>
      </p:grpSpPr>
      <p:sp>
        <p:nvSpPr>
          <p:cNvPr id="36" name="Google Shape;36;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4800"/>
              <a:buFont typeface="Lato"/>
              <a:buNone/>
              <a:defRPr sz="4800" b="0">
                <a:solidFill>
                  <a:schemeClr val="lt1"/>
                </a:solidFill>
                <a:latin typeface="Lato"/>
                <a:ea typeface="Lato"/>
                <a:cs typeface="Lato"/>
                <a:sym typeface="Lato"/>
              </a:defRPr>
            </a:lvl1pPr>
            <a:lvl2pPr lvl="1">
              <a:spcBef>
                <a:spcPts val="0"/>
              </a:spcBef>
              <a:spcAft>
                <a:spcPts val="0"/>
              </a:spcAft>
              <a:buClr>
                <a:schemeClr val="lt1"/>
              </a:buClr>
              <a:buSzPts val="4800"/>
              <a:buFont typeface="Lato"/>
              <a:buNone/>
              <a:defRPr sz="4800" b="0">
                <a:solidFill>
                  <a:schemeClr val="lt1"/>
                </a:solidFill>
                <a:latin typeface="Lato"/>
                <a:ea typeface="Lato"/>
                <a:cs typeface="Lato"/>
                <a:sym typeface="Lato"/>
              </a:defRPr>
            </a:lvl2pPr>
            <a:lvl3pPr lvl="2">
              <a:spcBef>
                <a:spcPts val="0"/>
              </a:spcBef>
              <a:spcAft>
                <a:spcPts val="0"/>
              </a:spcAft>
              <a:buClr>
                <a:schemeClr val="lt1"/>
              </a:buClr>
              <a:buSzPts val="4800"/>
              <a:buFont typeface="Lato"/>
              <a:buNone/>
              <a:defRPr sz="4800" b="0">
                <a:solidFill>
                  <a:schemeClr val="lt1"/>
                </a:solidFill>
                <a:latin typeface="Lato"/>
                <a:ea typeface="Lato"/>
                <a:cs typeface="Lato"/>
                <a:sym typeface="Lato"/>
              </a:defRPr>
            </a:lvl3pPr>
            <a:lvl4pPr lvl="3">
              <a:spcBef>
                <a:spcPts val="0"/>
              </a:spcBef>
              <a:spcAft>
                <a:spcPts val="0"/>
              </a:spcAft>
              <a:buClr>
                <a:schemeClr val="lt1"/>
              </a:buClr>
              <a:buSzPts val="4800"/>
              <a:buFont typeface="Lato"/>
              <a:buNone/>
              <a:defRPr sz="4800" b="0">
                <a:solidFill>
                  <a:schemeClr val="lt1"/>
                </a:solidFill>
                <a:latin typeface="Lato"/>
                <a:ea typeface="Lato"/>
                <a:cs typeface="Lato"/>
                <a:sym typeface="Lato"/>
              </a:defRPr>
            </a:lvl4pPr>
            <a:lvl5pPr lvl="4">
              <a:spcBef>
                <a:spcPts val="0"/>
              </a:spcBef>
              <a:spcAft>
                <a:spcPts val="0"/>
              </a:spcAft>
              <a:buClr>
                <a:schemeClr val="lt1"/>
              </a:buClr>
              <a:buSzPts val="4800"/>
              <a:buFont typeface="Lato"/>
              <a:buNone/>
              <a:defRPr sz="4800" b="0">
                <a:solidFill>
                  <a:schemeClr val="lt1"/>
                </a:solidFill>
                <a:latin typeface="Lato"/>
                <a:ea typeface="Lato"/>
                <a:cs typeface="Lato"/>
                <a:sym typeface="Lato"/>
              </a:defRPr>
            </a:lvl5pPr>
            <a:lvl6pPr lvl="5">
              <a:spcBef>
                <a:spcPts val="0"/>
              </a:spcBef>
              <a:spcAft>
                <a:spcPts val="0"/>
              </a:spcAft>
              <a:buClr>
                <a:schemeClr val="lt1"/>
              </a:buClr>
              <a:buSzPts val="4800"/>
              <a:buFont typeface="Lato"/>
              <a:buNone/>
              <a:defRPr sz="4800" b="0">
                <a:solidFill>
                  <a:schemeClr val="lt1"/>
                </a:solidFill>
                <a:latin typeface="Lato"/>
                <a:ea typeface="Lato"/>
                <a:cs typeface="Lato"/>
                <a:sym typeface="Lato"/>
              </a:defRPr>
            </a:lvl6pPr>
            <a:lvl7pPr lvl="6">
              <a:spcBef>
                <a:spcPts val="0"/>
              </a:spcBef>
              <a:spcAft>
                <a:spcPts val="0"/>
              </a:spcAft>
              <a:buClr>
                <a:schemeClr val="lt1"/>
              </a:buClr>
              <a:buSzPts val="4800"/>
              <a:buFont typeface="Lato"/>
              <a:buNone/>
              <a:defRPr sz="4800" b="0">
                <a:solidFill>
                  <a:schemeClr val="lt1"/>
                </a:solidFill>
                <a:latin typeface="Lato"/>
                <a:ea typeface="Lato"/>
                <a:cs typeface="Lato"/>
                <a:sym typeface="Lato"/>
              </a:defRPr>
            </a:lvl7pPr>
            <a:lvl8pPr lvl="7">
              <a:spcBef>
                <a:spcPts val="0"/>
              </a:spcBef>
              <a:spcAft>
                <a:spcPts val="0"/>
              </a:spcAft>
              <a:buClr>
                <a:schemeClr val="lt1"/>
              </a:buClr>
              <a:buSzPts val="4800"/>
              <a:buFont typeface="Lato"/>
              <a:buNone/>
              <a:defRPr sz="4800" b="0">
                <a:solidFill>
                  <a:schemeClr val="lt1"/>
                </a:solidFill>
                <a:latin typeface="Lato"/>
                <a:ea typeface="Lato"/>
                <a:cs typeface="Lato"/>
                <a:sym typeface="Lato"/>
              </a:defRPr>
            </a:lvl8pPr>
            <a:lvl9pPr lvl="8">
              <a:spcBef>
                <a:spcPts val="0"/>
              </a:spcBef>
              <a:spcAft>
                <a:spcPts val="0"/>
              </a:spcAft>
              <a:buClr>
                <a:schemeClr val="lt1"/>
              </a:buClr>
              <a:buSzPts val="4800"/>
              <a:buFont typeface="Lato"/>
              <a:buNone/>
              <a:defRPr sz="4800" b="0">
                <a:solidFill>
                  <a:schemeClr val="lt1"/>
                </a:solidFill>
                <a:latin typeface="Lato"/>
                <a:ea typeface="Lato"/>
                <a:cs typeface="Lato"/>
                <a:sym typeface="Lato"/>
              </a:defRPr>
            </a:lvl9pPr>
          </a:lstStyle>
          <a:p>
            <a:endParaRPr/>
          </a:p>
        </p:txBody>
      </p:sp>
      <p:sp>
        <p:nvSpPr>
          <p:cNvPr id="37" name="Google Shape;37;p8"/>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8"/>
        <p:cNvGrpSpPr/>
        <p:nvPr/>
      </p:nvGrpSpPr>
      <p:grpSpPr>
        <a:xfrm>
          <a:off x="0" y="0"/>
          <a:ext cx="0" cy="0"/>
          <a:chOff x="0" y="0"/>
          <a:chExt cx="0" cy="0"/>
        </a:xfrm>
      </p:grpSpPr>
      <p:sp>
        <p:nvSpPr>
          <p:cNvPr id="39" name="Google Shape;39;p9"/>
          <p:cNvSpPr/>
          <p:nvPr/>
        </p:nvSpPr>
        <p:spPr>
          <a:xfrm>
            <a:off x="4572000" y="-2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0" name="Google Shape;40;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1" name="Google Shape;41;p9"/>
          <p:cNvSpPr txBox="1">
            <a:spLocks noGrp="1"/>
          </p:cNvSpPr>
          <p:nvPr>
            <p:ph type="title"/>
          </p:nvPr>
        </p:nvSpPr>
        <p:spPr>
          <a:xfrm>
            <a:off x="265500" y="1107950"/>
            <a:ext cx="4045200" cy="16836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2" name="Google Shape;42;p9"/>
          <p:cNvSpPr txBox="1">
            <a:spLocks noGrp="1"/>
          </p:cNvSpPr>
          <p:nvPr>
            <p:ph type="subTitle" idx="1"/>
          </p:nvPr>
        </p:nvSpPr>
        <p:spPr>
          <a:xfrm>
            <a:off x="265500" y="2845201"/>
            <a:ext cx="4045200" cy="13455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3" name="Google Shape;43;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44" name="Google Shape;44;p9"/>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5"/>
        <p:cNvGrpSpPr/>
        <p:nvPr/>
      </p:nvGrpSpPr>
      <p:grpSpPr>
        <a:xfrm>
          <a:off x="0" y="0"/>
          <a:ext cx="0" cy="0"/>
          <a:chOff x="0" y="0"/>
          <a:chExt cx="0" cy="0"/>
        </a:xfrm>
      </p:grpSpPr>
      <p:sp>
        <p:nvSpPr>
          <p:cNvPr id="46" name="Google Shape;46;p10"/>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7" name="Google Shape;47;p10"/>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coral">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391350"/>
            <a:ext cx="8520600" cy="6261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1pPr>
            <a:lvl2pPr lvl="1">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2pPr>
            <a:lvl3pPr lvl="2">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3pPr>
            <a:lvl4pPr lvl="3">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4pPr>
            <a:lvl5pPr lvl="4">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5pPr>
            <a:lvl6pPr lvl="5">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6pPr>
            <a:lvl7pPr lvl="6">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7pPr>
            <a:lvl8pPr lvl="7">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8pPr>
            <a:lvl9pPr lvl="8">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Font typeface="Lato"/>
              <a:buChar char="●"/>
              <a:defRPr sz="1800">
                <a:solidFill>
                  <a:schemeClr val="dk2"/>
                </a:solidFill>
                <a:latin typeface="Lato"/>
                <a:ea typeface="Lato"/>
                <a:cs typeface="Lato"/>
                <a:sym typeface="Lato"/>
              </a:defRPr>
            </a:lvl1pPr>
            <a:lvl2pPr marL="914400" lvl="1"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2pPr>
            <a:lvl3pPr marL="1371600" lvl="2"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3pPr>
            <a:lvl4pPr marL="1828800" lvl="3"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4pPr>
            <a:lvl5pPr marL="2286000" lvl="4"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5pPr>
            <a:lvl6pPr marL="2743200" lvl="5"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6pPr>
            <a:lvl7pPr marL="3200400" lvl="6"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7pPr>
            <a:lvl8pPr marL="3657600" lvl="7"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8pPr>
            <a:lvl9pPr marL="4114800" lvl="8" indent="-317500">
              <a:lnSpc>
                <a:spcPct val="115000"/>
              </a:lnSpc>
              <a:spcBef>
                <a:spcPts val="1600"/>
              </a:spcBef>
              <a:spcAft>
                <a:spcPts val="1600"/>
              </a:spcAft>
              <a:buClr>
                <a:schemeClr val="dk2"/>
              </a:buClr>
              <a:buSzPts val="1400"/>
              <a:buFont typeface="Lato"/>
              <a:buChar char="■"/>
              <a:defRPr>
                <a:solidFill>
                  <a:schemeClr val="dk2"/>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490250" y="4681009"/>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Lato"/>
                <a:ea typeface="Lato"/>
                <a:cs typeface="Lato"/>
                <a:sym typeface="Lato"/>
              </a:defRPr>
            </a:lvl1pPr>
            <a:lvl2pPr lvl="1" algn="r">
              <a:buNone/>
              <a:defRPr sz="1000">
                <a:solidFill>
                  <a:schemeClr val="dk2"/>
                </a:solidFill>
                <a:latin typeface="Lato"/>
                <a:ea typeface="Lato"/>
                <a:cs typeface="Lato"/>
                <a:sym typeface="Lato"/>
              </a:defRPr>
            </a:lvl2pPr>
            <a:lvl3pPr lvl="2" algn="r">
              <a:buNone/>
              <a:defRPr sz="1000">
                <a:solidFill>
                  <a:schemeClr val="dk2"/>
                </a:solidFill>
                <a:latin typeface="Lato"/>
                <a:ea typeface="Lato"/>
                <a:cs typeface="Lato"/>
                <a:sym typeface="Lato"/>
              </a:defRPr>
            </a:lvl3pPr>
            <a:lvl4pPr lvl="3" algn="r">
              <a:buNone/>
              <a:defRPr sz="1000">
                <a:solidFill>
                  <a:schemeClr val="dk2"/>
                </a:solidFill>
                <a:latin typeface="Lato"/>
                <a:ea typeface="Lato"/>
                <a:cs typeface="Lato"/>
                <a:sym typeface="Lato"/>
              </a:defRPr>
            </a:lvl4pPr>
            <a:lvl5pPr lvl="4" algn="r">
              <a:buNone/>
              <a:defRPr sz="1000">
                <a:solidFill>
                  <a:schemeClr val="dk2"/>
                </a:solidFill>
                <a:latin typeface="Lato"/>
                <a:ea typeface="Lato"/>
                <a:cs typeface="Lato"/>
                <a:sym typeface="Lato"/>
              </a:defRPr>
            </a:lvl5pPr>
            <a:lvl6pPr lvl="5" algn="r">
              <a:buNone/>
              <a:defRPr sz="1000">
                <a:solidFill>
                  <a:schemeClr val="dk2"/>
                </a:solidFill>
                <a:latin typeface="Lato"/>
                <a:ea typeface="Lato"/>
                <a:cs typeface="Lato"/>
                <a:sym typeface="Lato"/>
              </a:defRPr>
            </a:lvl6pPr>
            <a:lvl7pPr lvl="6" algn="r">
              <a:buNone/>
              <a:defRPr sz="1000">
                <a:solidFill>
                  <a:schemeClr val="dk2"/>
                </a:solidFill>
                <a:latin typeface="Lato"/>
                <a:ea typeface="Lato"/>
                <a:cs typeface="Lato"/>
                <a:sym typeface="Lato"/>
              </a:defRPr>
            </a:lvl7pPr>
            <a:lvl8pPr lvl="7" algn="r">
              <a:buNone/>
              <a:defRPr sz="1000">
                <a:solidFill>
                  <a:schemeClr val="dk2"/>
                </a:solidFill>
                <a:latin typeface="Lato"/>
                <a:ea typeface="Lato"/>
                <a:cs typeface="Lato"/>
                <a:sym typeface="Lato"/>
              </a:defRPr>
            </a:lvl8pPr>
            <a:lvl9pPr lvl="8" algn="r">
              <a:buNone/>
              <a:defRPr sz="1000">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3.xml"/><Relationship Id="rId6" Type="http://schemas.openxmlformats.org/officeDocument/2006/relationships/image" Target="../media/image7.png"/><Relationship Id="rId5" Type="http://schemas.openxmlformats.org/officeDocument/2006/relationships/image" Target="../media/image3.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3"/>
          <p:cNvSpPr txBox="1">
            <a:spLocks noGrp="1"/>
          </p:cNvSpPr>
          <p:nvPr>
            <p:ph type="ctrTitle"/>
          </p:nvPr>
        </p:nvSpPr>
        <p:spPr>
          <a:xfrm>
            <a:off x="3096250" y="1627200"/>
            <a:ext cx="2951400" cy="1584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Graduation Pathways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2"/>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Work-Based Learning</a:t>
            </a:r>
            <a:endParaRPr/>
          </a:p>
        </p:txBody>
      </p:sp>
      <p:sp>
        <p:nvSpPr>
          <p:cNvPr id="139" name="Google Shape;139;p2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a:t> Reinforces academic, technical, and social skills learned in the classroom through collaborative activities with employer partners, allowing to students to apply classroom theories to practical problems, explore career options, and pursue personal and professional goals. </a:t>
            </a:r>
            <a:endParaRPr/>
          </a:p>
          <a:p>
            <a:pPr marL="0" lvl="0" indent="0" algn="l" rtl="0">
              <a:lnSpc>
                <a:spcPct val="100000"/>
              </a:lnSpc>
              <a:spcBef>
                <a:spcPts val="0"/>
              </a:spcBef>
              <a:spcAft>
                <a:spcPts val="0"/>
              </a:spcAft>
              <a:buNone/>
            </a:pPr>
            <a:r>
              <a:rPr lang="en" sz="1400"/>
              <a:t>Examples:</a:t>
            </a:r>
            <a:endParaRPr sz="1400"/>
          </a:p>
          <a:p>
            <a:pPr marL="457200" lvl="0" indent="-304800" algn="l" rtl="0">
              <a:lnSpc>
                <a:spcPct val="100000"/>
              </a:lnSpc>
              <a:spcBef>
                <a:spcPts val="1600"/>
              </a:spcBef>
              <a:spcAft>
                <a:spcPts val="0"/>
              </a:spcAft>
              <a:buSzPts val="1200"/>
              <a:buChar char="●"/>
            </a:pPr>
            <a:r>
              <a:rPr lang="en" sz="1200"/>
              <a:t>Completion of course capstone</a:t>
            </a:r>
            <a:endParaRPr sz="1200"/>
          </a:p>
          <a:p>
            <a:pPr marL="457200" lvl="0" indent="-304800" algn="l" rtl="0">
              <a:lnSpc>
                <a:spcPct val="100000"/>
              </a:lnSpc>
              <a:spcBef>
                <a:spcPts val="0"/>
              </a:spcBef>
              <a:spcAft>
                <a:spcPts val="0"/>
              </a:spcAft>
              <a:buSzPts val="1200"/>
              <a:buChar char="●"/>
            </a:pPr>
            <a:r>
              <a:rPr lang="en" sz="1200"/>
              <a:t>Completion of an internship</a:t>
            </a:r>
            <a:endParaRPr sz="1200"/>
          </a:p>
          <a:p>
            <a:pPr marL="457200" lvl="0" indent="-304800" algn="l" rtl="0">
              <a:lnSpc>
                <a:spcPct val="100000"/>
              </a:lnSpc>
              <a:spcBef>
                <a:spcPts val="0"/>
              </a:spcBef>
              <a:spcAft>
                <a:spcPts val="0"/>
              </a:spcAft>
              <a:buSzPts val="1200"/>
              <a:buChar char="●"/>
            </a:pPr>
            <a:r>
              <a:rPr lang="en" sz="1200"/>
              <a:t>Employment outside of school</a:t>
            </a:r>
            <a:endParaRPr sz="1200"/>
          </a:p>
          <a:p>
            <a:pPr marL="457200" lvl="0" indent="-304800" algn="l" rtl="0">
              <a:lnSpc>
                <a:spcPct val="100000"/>
              </a:lnSpc>
              <a:spcBef>
                <a:spcPts val="0"/>
              </a:spcBef>
              <a:spcAft>
                <a:spcPts val="0"/>
              </a:spcAft>
              <a:buSzPts val="1200"/>
              <a:buChar char="●"/>
            </a:pPr>
            <a:r>
              <a:rPr lang="en" sz="1200"/>
              <a:t>Area 30 courses</a:t>
            </a:r>
            <a:endParaRPr sz="1200"/>
          </a:p>
          <a:p>
            <a:pPr marL="914400" lvl="1" indent="-304800" algn="l" rtl="0">
              <a:lnSpc>
                <a:spcPct val="100000"/>
              </a:lnSpc>
              <a:spcBef>
                <a:spcPts val="0"/>
              </a:spcBef>
              <a:spcAft>
                <a:spcPts val="0"/>
              </a:spcAft>
              <a:buSzPts val="1200"/>
              <a:buChar char="○"/>
            </a:pPr>
            <a:r>
              <a:rPr lang="en" sz="1200"/>
              <a:t>WIRED			- Health Careers</a:t>
            </a:r>
            <a:endParaRPr sz="1200"/>
          </a:p>
          <a:p>
            <a:pPr marL="914400" lvl="1" indent="-304800" algn="l" rtl="0">
              <a:lnSpc>
                <a:spcPct val="100000"/>
              </a:lnSpc>
              <a:spcBef>
                <a:spcPts val="0"/>
              </a:spcBef>
              <a:spcAft>
                <a:spcPts val="0"/>
              </a:spcAft>
              <a:buSzPts val="1200"/>
              <a:buChar char="○"/>
            </a:pPr>
            <a:r>
              <a:rPr lang="en" sz="1200"/>
              <a:t>Auto Collision		- Graphic Design and Layout		</a:t>
            </a:r>
            <a:endParaRPr sz="1200"/>
          </a:p>
          <a:p>
            <a:pPr marL="914400" lvl="1" indent="-304800" algn="l" rtl="0">
              <a:lnSpc>
                <a:spcPct val="100000"/>
              </a:lnSpc>
              <a:spcBef>
                <a:spcPts val="0"/>
              </a:spcBef>
              <a:spcAft>
                <a:spcPts val="0"/>
              </a:spcAft>
              <a:buSzPts val="1200"/>
              <a:buChar char="○"/>
            </a:pPr>
            <a:r>
              <a:rPr lang="en" sz="1200"/>
              <a:t>Auto Services 		- ICE</a:t>
            </a:r>
            <a:endParaRPr sz="1200"/>
          </a:p>
          <a:p>
            <a:pPr marL="914400" lvl="1" indent="-304800" algn="l" rtl="0">
              <a:lnSpc>
                <a:spcPct val="100000"/>
              </a:lnSpc>
              <a:spcBef>
                <a:spcPts val="0"/>
              </a:spcBef>
              <a:spcAft>
                <a:spcPts val="0"/>
              </a:spcAft>
              <a:buSzPts val="1200"/>
              <a:buChar char="○"/>
            </a:pPr>
            <a:r>
              <a:rPr lang="en" sz="1200"/>
              <a:t>Construction Equipment	- Welding</a:t>
            </a:r>
            <a:endParaRPr sz="1200"/>
          </a:p>
          <a:p>
            <a:pPr marL="914400" lvl="1" indent="-304800" algn="l" rtl="0">
              <a:lnSpc>
                <a:spcPct val="100000"/>
              </a:lnSpc>
              <a:spcBef>
                <a:spcPts val="0"/>
              </a:spcBef>
              <a:spcAft>
                <a:spcPts val="0"/>
              </a:spcAft>
              <a:buSzPts val="1200"/>
              <a:buChar char="○"/>
            </a:pPr>
            <a:r>
              <a:rPr lang="en" sz="1200"/>
              <a:t>Law Enforcement		- EMT</a:t>
            </a:r>
            <a:endParaRPr sz="1200"/>
          </a:p>
          <a:p>
            <a:pPr marL="914400" lvl="1" indent="-304800" algn="l" rtl="0">
              <a:lnSpc>
                <a:spcPct val="100000"/>
              </a:lnSpc>
              <a:spcBef>
                <a:spcPts val="0"/>
              </a:spcBef>
              <a:spcAft>
                <a:spcPts val="0"/>
              </a:spcAft>
              <a:buSzPts val="1200"/>
              <a:buChar char="○"/>
            </a:pPr>
            <a:r>
              <a:rPr lang="en" sz="1200"/>
              <a:t>Culinary Arts			- Teacher Education </a:t>
            </a:r>
            <a:endParaRPr sz="1200"/>
          </a:p>
          <a:p>
            <a:pPr marL="914400" lvl="1" indent="-304800" algn="l" rtl="0">
              <a:lnSpc>
                <a:spcPct val="100000"/>
              </a:lnSpc>
              <a:spcBef>
                <a:spcPts val="0"/>
              </a:spcBef>
              <a:spcAft>
                <a:spcPts val="0"/>
              </a:spcAft>
              <a:buSzPts val="1200"/>
              <a:buChar char="○"/>
            </a:pPr>
            <a:r>
              <a:rPr lang="en" sz="1200"/>
              <a:t>Early Childhood Education</a:t>
            </a:r>
            <a:endParaRPr sz="1200"/>
          </a:p>
          <a:p>
            <a:pPr marL="457200" lvl="0" indent="-304800" algn="l" rtl="0">
              <a:lnSpc>
                <a:spcPct val="100000"/>
              </a:lnSpc>
              <a:spcBef>
                <a:spcPts val="0"/>
              </a:spcBef>
              <a:spcAft>
                <a:spcPts val="0"/>
              </a:spcAft>
              <a:buSzPts val="1200"/>
              <a:buChar char="●"/>
            </a:pPr>
            <a:r>
              <a:rPr lang="en" sz="1200"/>
              <a:t>Another experience as approved by State Board of Education </a:t>
            </a:r>
            <a:endParaRPr sz="12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3"/>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Postsecondary-ready competencies</a:t>
            </a:r>
            <a:endParaRPr/>
          </a:p>
        </p:txBody>
      </p:sp>
      <p:sp>
        <p:nvSpPr>
          <p:cNvPr id="145" name="Google Shape;145;p23"/>
          <p:cNvSpPr txBox="1">
            <a:spLocks noGrp="1"/>
          </p:cNvSpPr>
          <p:nvPr>
            <p:ph type="body" idx="1"/>
          </p:nvPr>
        </p:nvSpPr>
        <p:spPr>
          <a:xfrm>
            <a:off x="311700" y="1263750"/>
            <a:ext cx="3273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Students in the graduating class of 2023...</a:t>
            </a:r>
            <a:endParaRPr/>
          </a:p>
        </p:txBody>
      </p:sp>
      <p:sp>
        <p:nvSpPr>
          <p:cNvPr id="146" name="Google Shape;146;p23"/>
          <p:cNvSpPr txBox="1">
            <a:spLocks noGrp="1"/>
          </p:cNvSpPr>
          <p:nvPr>
            <p:ph type="body" idx="1"/>
          </p:nvPr>
        </p:nvSpPr>
        <p:spPr>
          <a:xfrm>
            <a:off x="4493375" y="1263750"/>
            <a:ext cx="3273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a:solidFill>
                  <a:srgbClr val="999999"/>
                </a:solidFill>
              </a:rPr>
              <a:t>Diploma</a:t>
            </a:r>
            <a:endParaRPr sz="2400">
              <a:solidFill>
                <a:srgbClr val="999999"/>
              </a:solidFill>
            </a:endParaRPr>
          </a:p>
          <a:p>
            <a:pPr marL="0" lvl="0" indent="0" algn="l" rtl="0">
              <a:spcBef>
                <a:spcPts val="1600"/>
              </a:spcBef>
              <a:spcAft>
                <a:spcPts val="0"/>
              </a:spcAft>
              <a:buNone/>
            </a:pPr>
            <a:r>
              <a:rPr lang="en" sz="2400">
                <a:solidFill>
                  <a:srgbClr val="999999"/>
                </a:solidFill>
              </a:rPr>
              <a:t>Learn and Demonstrate Employability Skills</a:t>
            </a:r>
            <a:endParaRPr sz="2400">
              <a:solidFill>
                <a:srgbClr val="999999"/>
              </a:solidFill>
            </a:endParaRPr>
          </a:p>
          <a:p>
            <a:pPr marL="0" lvl="0" indent="0" algn="l" rtl="0">
              <a:spcBef>
                <a:spcPts val="1600"/>
              </a:spcBef>
              <a:spcAft>
                <a:spcPts val="1600"/>
              </a:spcAft>
              <a:buNone/>
            </a:pPr>
            <a:r>
              <a:rPr lang="en" sz="2400"/>
              <a:t>Postsecondary-ready competencies</a:t>
            </a:r>
            <a:r>
              <a:rPr lang="en"/>
              <a:t/>
            </a:r>
            <a:br>
              <a:rPr lang="en"/>
            </a:br>
            <a:endParaRPr/>
          </a:p>
        </p:txBody>
      </p:sp>
      <p:pic>
        <p:nvPicPr>
          <p:cNvPr id="147" name="Google Shape;147;p23"/>
          <p:cNvPicPr preferRelativeResize="0"/>
          <p:nvPr/>
        </p:nvPicPr>
        <p:blipFill>
          <a:blip r:embed="rId3">
            <a:alphaModFix amt="38000"/>
          </a:blip>
          <a:stretch>
            <a:fillRect/>
          </a:stretch>
        </p:blipFill>
        <p:spPr>
          <a:xfrm>
            <a:off x="3722387" y="1152475"/>
            <a:ext cx="768550" cy="768550"/>
          </a:xfrm>
          <a:prstGeom prst="rect">
            <a:avLst/>
          </a:prstGeom>
          <a:noFill/>
          <a:ln>
            <a:noFill/>
          </a:ln>
        </p:spPr>
      </p:pic>
      <p:pic>
        <p:nvPicPr>
          <p:cNvPr id="148" name="Google Shape;148;p23"/>
          <p:cNvPicPr preferRelativeResize="0"/>
          <p:nvPr/>
        </p:nvPicPr>
        <p:blipFill rotWithShape="1">
          <a:blip r:embed="rId4">
            <a:alphaModFix amt="38000"/>
          </a:blip>
          <a:srcRect l="4104" b="4104"/>
          <a:stretch/>
        </p:blipFill>
        <p:spPr>
          <a:xfrm>
            <a:off x="3626405" y="1998375"/>
            <a:ext cx="960525" cy="960500"/>
          </a:xfrm>
          <a:prstGeom prst="rect">
            <a:avLst/>
          </a:prstGeom>
          <a:noFill/>
          <a:ln>
            <a:noFill/>
          </a:ln>
        </p:spPr>
      </p:pic>
      <p:pic>
        <p:nvPicPr>
          <p:cNvPr id="149" name="Google Shape;149;p23"/>
          <p:cNvPicPr preferRelativeResize="0"/>
          <p:nvPr/>
        </p:nvPicPr>
        <p:blipFill>
          <a:blip r:embed="rId5">
            <a:alphaModFix/>
          </a:blip>
          <a:stretch>
            <a:fillRect/>
          </a:stretch>
        </p:blipFill>
        <p:spPr>
          <a:xfrm>
            <a:off x="3705938" y="3295550"/>
            <a:ext cx="801450" cy="818500"/>
          </a:xfrm>
          <a:prstGeom prst="rect">
            <a:avLst/>
          </a:prstGeom>
          <a:noFill/>
          <a:ln>
            <a:noFill/>
          </a:ln>
        </p:spPr>
      </p:pic>
      <p:pic>
        <p:nvPicPr>
          <p:cNvPr id="150" name="Google Shape;150;p23"/>
          <p:cNvPicPr preferRelativeResize="0"/>
          <p:nvPr/>
        </p:nvPicPr>
        <p:blipFill>
          <a:blip r:embed="rId6">
            <a:alphaModFix/>
          </a:blip>
          <a:stretch>
            <a:fillRect/>
          </a:stretch>
        </p:blipFill>
        <p:spPr>
          <a:xfrm>
            <a:off x="427650" y="2303050"/>
            <a:ext cx="2567875" cy="219125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24"/>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Postsecondary-ready competencies</a:t>
            </a:r>
            <a:endParaRPr/>
          </a:p>
        </p:txBody>
      </p:sp>
      <p:sp>
        <p:nvSpPr>
          <p:cNvPr id="156" name="Google Shape;156;p24"/>
          <p:cNvSpPr txBox="1">
            <a:spLocks noGrp="1"/>
          </p:cNvSpPr>
          <p:nvPr>
            <p:ph type="body" idx="1"/>
          </p:nvPr>
        </p:nvSpPr>
        <p:spPr>
          <a:xfrm>
            <a:off x="1166900" y="1152475"/>
            <a:ext cx="3068100" cy="7839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2400"/>
              <a:t>Postsecondary -ready competencies</a:t>
            </a:r>
            <a:endParaRPr sz="2400"/>
          </a:p>
        </p:txBody>
      </p:sp>
      <p:pic>
        <p:nvPicPr>
          <p:cNvPr id="157" name="Google Shape;157;p24"/>
          <p:cNvPicPr preferRelativeResize="0"/>
          <p:nvPr/>
        </p:nvPicPr>
        <p:blipFill>
          <a:blip r:embed="rId3">
            <a:alphaModFix/>
          </a:blip>
          <a:stretch>
            <a:fillRect/>
          </a:stretch>
        </p:blipFill>
        <p:spPr>
          <a:xfrm>
            <a:off x="311688" y="1239800"/>
            <a:ext cx="801450" cy="818500"/>
          </a:xfrm>
          <a:prstGeom prst="rect">
            <a:avLst/>
          </a:prstGeom>
          <a:noFill/>
          <a:ln>
            <a:noFill/>
          </a:ln>
        </p:spPr>
      </p:pic>
      <p:sp>
        <p:nvSpPr>
          <p:cNvPr id="158" name="Google Shape;158;p24"/>
          <p:cNvSpPr txBox="1">
            <a:spLocks noGrp="1"/>
          </p:cNvSpPr>
          <p:nvPr>
            <p:ph type="body" idx="1"/>
          </p:nvPr>
        </p:nvSpPr>
        <p:spPr>
          <a:xfrm>
            <a:off x="4945650" y="1017450"/>
            <a:ext cx="3984600" cy="15813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2400"/>
              <a:t>Meet at least one of these competencies...</a:t>
            </a:r>
            <a:endParaRPr sz="2400"/>
          </a:p>
        </p:txBody>
      </p:sp>
      <p:sp>
        <p:nvSpPr>
          <p:cNvPr id="159" name="Google Shape;159;p24"/>
          <p:cNvSpPr txBox="1">
            <a:spLocks noGrp="1"/>
          </p:cNvSpPr>
          <p:nvPr>
            <p:ph type="body" idx="1"/>
          </p:nvPr>
        </p:nvSpPr>
        <p:spPr>
          <a:xfrm>
            <a:off x="311700" y="2340650"/>
            <a:ext cx="1776300" cy="1047300"/>
          </a:xfrm>
          <a:prstGeom prst="rect">
            <a:avLst/>
          </a:prstGeom>
          <a:solidFill>
            <a:schemeClr val="accent6"/>
          </a:solidFill>
        </p:spPr>
        <p:txBody>
          <a:bodyPr spcFirstLastPara="1" wrap="square" lIns="91425" tIns="91425" rIns="91425" bIns="91425" anchor="t" anchorCtr="0">
            <a:noAutofit/>
          </a:bodyPr>
          <a:lstStyle/>
          <a:p>
            <a:pPr marL="0" lvl="0" indent="0" algn="ctr" rtl="0">
              <a:spcBef>
                <a:spcPts val="0"/>
              </a:spcBef>
              <a:spcAft>
                <a:spcPts val="1600"/>
              </a:spcAft>
              <a:buNone/>
            </a:pPr>
            <a:r>
              <a:rPr lang="en" sz="1400" b="1">
                <a:solidFill>
                  <a:srgbClr val="000000"/>
                </a:solidFill>
              </a:rPr>
              <a:t>Honors Diploma</a:t>
            </a:r>
            <a:endParaRPr sz="1400" b="1">
              <a:solidFill>
                <a:srgbClr val="000000"/>
              </a:solidFill>
            </a:endParaRPr>
          </a:p>
        </p:txBody>
      </p:sp>
      <p:sp>
        <p:nvSpPr>
          <p:cNvPr id="160" name="Google Shape;160;p24"/>
          <p:cNvSpPr txBox="1">
            <a:spLocks noGrp="1"/>
          </p:cNvSpPr>
          <p:nvPr>
            <p:ph type="body" idx="1"/>
          </p:nvPr>
        </p:nvSpPr>
        <p:spPr>
          <a:xfrm>
            <a:off x="4790688" y="2340650"/>
            <a:ext cx="1776300" cy="1047300"/>
          </a:xfrm>
          <a:prstGeom prst="rect">
            <a:avLst/>
          </a:prstGeom>
          <a:solidFill>
            <a:schemeClr val="accent6"/>
          </a:solidFill>
        </p:spPr>
        <p:txBody>
          <a:bodyPr spcFirstLastPara="1" wrap="square" lIns="91425" tIns="91425" rIns="91425" bIns="91425" anchor="t" anchorCtr="0">
            <a:noAutofit/>
          </a:bodyPr>
          <a:lstStyle/>
          <a:p>
            <a:pPr marL="0" lvl="0" indent="0" algn="ctr" rtl="0">
              <a:spcBef>
                <a:spcPts val="0"/>
              </a:spcBef>
              <a:spcAft>
                <a:spcPts val="0"/>
              </a:spcAft>
              <a:buNone/>
            </a:pPr>
            <a:r>
              <a:rPr lang="en" sz="1400" b="1">
                <a:solidFill>
                  <a:srgbClr val="000000"/>
                </a:solidFill>
              </a:rPr>
              <a:t>ACT (18 in English or 22 in Reading and 22 in Math or 23 in Science)</a:t>
            </a:r>
            <a:r>
              <a:rPr lang="en" sz="1400" b="1">
                <a:solidFill>
                  <a:srgbClr val="000000"/>
                </a:solidFill>
                <a:latin typeface="Times New Roman"/>
                <a:ea typeface="Times New Roman"/>
                <a:cs typeface="Times New Roman"/>
                <a:sym typeface="Times New Roman"/>
              </a:rPr>
              <a:t> </a:t>
            </a:r>
            <a:endParaRPr sz="1400" b="1">
              <a:solidFill>
                <a:srgbClr val="000000"/>
              </a:solidFill>
              <a:latin typeface="Times New Roman"/>
              <a:ea typeface="Times New Roman"/>
              <a:cs typeface="Times New Roman"/>
              <a:sym typeface="Times New Roman"/>
            </a:endParaRPr>
          </a:p>
          <a:p>
            <a:pPr marL="0" lvl="0" indent="0" algn="ctr" rtl="0">
              <a:spcBef>
                <a:spcPts val="1600"/>
              </a:spcBef>
              <a:spcAft>
                <a:spcPts val="1600"/>
              </a:spcAft>
              <a:buNone/>
            </a:pPr>
            <a:endParaRPr b="1">
              <a:solidFill>
                <a:srgbClr val="000000"/>
              </a:solidFill>
            </a:endParaRPr>
          </a:p>
        </p:txBody>
      </p:sp>
      <p:sp>
        <p:nvSpPr>
          <p:cNvPr id="161" name="Google Shape;161;p24"/>
          <p:cNvSpPr txBox="1">
            <a:spLocks noGrp="1"/>
          </p:cNvSpPr>
          <p:nvPr>
            <p:ph type="body" idx="1"/>
          </p:nvPr>
        </p:nvSpPr>
        <p:spPr>
          <a:xfrm>
            <a:off x="2525375" y="2340638"/>
            <a:ext cx="1776300" cy="1047300"/>
          </a:xfrm>
          <a:prstGeom prst="rect">
            <a:avLst/>
          </a:prstGeom>
          <a:solidFill>
            <a:schemeClr val="accent6"/>
          </a:solidFill>
        </p:spPr>
        <p:txBody>
          <a:bodyPr spcFirstLastPara="1" wrap="square" lIns="91425" tIns="91425" rIns="91425" bIns="91425" anchor="t" anchorCtr="0">
            <a:noAutofit/>
          </a:bodyPr>
          <a:lstStyle/>
          <a:p>
            <a:pPr marL="0" lvl="0" indent="0" algn="ctr" rtl="0">
              <a:spcBef>
                <a:spcPts val="0"/>
              </a:spcBef>
              <a:spcAft>
                <a:spcPts val="1600"/>
              </a:spcAft>
              <a:buNone/>
            </a:pPr>
            <a:r>
              <a:rPr lang="en" sz="1400" b="1">
                <a:solidFill>
                  <a:srgbClr val="000000"/>
                </a:solidFill>
              </a:rPr>
              <a:t>SAT (480 in EBRW and 520 in Math)</a:t>
            </a:r>
            <a:endParaRPr sz="1400" b="1">
              <a:solidFill>
                <a:srgbClr val="000000"/>
              </a:solidFill>
            </a:endParaRPr>
          </a:p>
        </p:txBody>
      </p:sp>
      <p:sp>
        <p:nvSpPr>
          <p:cNvPr id="162" name="Google Shape;162;p24"/>
          <p:cNvSpPr txBox="1">
            <a:spLocks noGrp="1"/>
          </p:cNvSpPr>
          <p:nvPr>
            <p:ph type="body" idx="1"/>
          </p:nvPr>
        </p:nvSpPr>
        <p:spPr>
          <a:xfrm>
            <a:off x="7056000" y="2340650"/>
            <a:ext cx="1776300" cy="1047300"/>
          </a:xfrm>
          <a:prstGeom prst="rect">
            <a:avLst/>
          </a:prstGeom>
          <a:solidFill>
            <a:schemeClr val="accent6"/>
          </a:solidFill>
        </p:spPr>
        <p:txBody>
          <a:bodyPr spcFirstLastPara="1" wrap="square" lIns="91425" tIns="91425" rIns="91425" bIns="91425" anchor="t" anchorCtr="0">
            <a:noAutofit/>
          </a:bodyPr>
          <a:lstStyle/>
          <a:p>
            <a:pPr marL="0" lvl="0" indent="0" algn="ctr" rtl="0">
              <a:spcBef>
                <a:spcPts val="0"/>
              </a:spcBef>
              <a:spcAft>
                <a:spcPts val="1600"/>
              </a:spcAft>
              <a:buNone/>
            </a:pPr>
            <a:r>
              <a:rPr lang="en" sz="1400" b="1">
                <a:solidFill>
                  <a:srgbClr val="000000"/>
                </a:solidFill>
              </a:rPr>
              <a:t>31 on ASVAB</a:t>
            </a:r>
            <a:endParaRPr sz="1400" b="1">
              <a:solidFill>
                <a:srgbClr val="000000"/>
              </a:solidFill>
            </a:endParaRPr>
          </a:p>
        </p:txBody>
      </p:sp>
      <p:sp>
        <p:nvSpPr>
          <p:cNvPr id="163" name="Google Shape;163;p24"/>
          <p:cNvSpPr txBox="1">
            <a:spLocks noGrp="1"/>
          </p:cNvSpPr>
          <p:nvPr>
            <p:ph type="body" idx="1"/>
          </p:nvPr>
        </p:nvSpPr>
        <p:spPr>
          <a:xfrm>
            <a:off x="4790688" y="3561975"/>
            <a:ext cx="1776300" cy="1047300"/>
          </a:xfrm>
          <a:prstGeom prst="rect">
            <a:avLst/>
          </a:prstGeom>
          <a:solidFill>
            <a:schemeClr val="accent6"/>
          </a:solidFill>
        </p:spPr>
        <p:txBody>
          <a:bodyPr spcFirstLastPara="1" wrap="square" lIns="91425" tIns="91425" rIns="91425" bIns="91425" anchor="t" anchorCtr="0">
            <a:noAutofit/>
          </a:bodyPr>
          <a:lstStyle/>
          <a:p>
            <a:pPr marL="0" lvl="0" indent="0" algn="ctr" rtl="0">
              <a:spcBef>
                <a:spcPts val="0"/>
              </a:spcBef>
              <a:spcAft>
                <a:spcPts val="1600"/>
              </a:spcAft>
              <a:buNone/>
            </a:pPr>
            <a:r>
              <a:rPr lang="en" sz="1400" b="1">
                <a:solidFill>
                  <a:srgbClr val="000000"/>
                </a:solidFill>
              </a:rPr>
              <a:t>State and Industry Recognized Certification or Credential </a:t>
            </a:r>
            <a:endParaRPr sz="1400" b="1">
              <a:solidFill>
                <a:srgbClr val="000000"/>
              </a:solidFill>
            </a:endParaRPr>
          </a:p>
        </p:txBody>
      </p:sp>
      <p:sp>
        <p:nvSpPr>
          <p:cNvPr id="164" name="Google Shape;164;p24"/>
          <p:cNvSpPr txBox="1">
            <a:spLocks noGrp="1"/>
          </p:cNvSpPr>
          <p:nvPr>
            <p:ph type="body" idx="1"/>
          </p:nvPr>
        </p:nvSpPr>
        <p:spPr>
          <a:xfrm>
            <a:off x="311700" y="3525900"/>
            <a:ext cx="1776300" cy="1047300"/>
          </a:xfrm>
          <a:prstGeom prst="rect">
            <a:avLst/>
          </a:prstGeom>
          <a:solidFill>
            <a:schemeClr val="accent6"/>
          </a:solidFill>
        </p:spPr>
        <p:txBody>
          <a:bodyPr spcFirstLastPara="1" wrap="square" lIns="91425" tIns="91425" rIns="91425" bIns="91425" anchor="t" anchorCtr="0">
            <a:noAutofit/>
          </a:bodyPr>
          <a:lstStyle/>
          <a:p>
            <a:pPr marL="0" lvl="0" indent="0" algn="ctr" rtl="0">
              <a:spcBef>
                <a:spcPts val="0"/>
              </a:spcBef>
              <a:spcAft>
                <a:spcPts val="1600"/>
              </a:spcAft>
              <a:buNone/>
            </a:pPr>
            <a:r>
              <a:rPr lang="en" sz="1400" b="1">
                <a:solidFill>
                  <a:srgbClr val="000000"/>
                </a:solidFill>
              </a:rPr>
              <a:t>Career-Technical Education Concentrator*</a:t>
            </a:r>
            <a:endParaRPr sz="1400" b="1">
              <a:solidFill>
                <a:srgbClr val="000000"/>
              </a:solidFill>
            </a:endParaRPr>
          </a:p>
        </p:txBody>
      </p:sp>
      <p:sp>
        <p:nvSpPr>
          <p:cNvPr id="165" name="Google Shape;165;p24"/>
          <p:cNvSpPr txBox="1">
            <a:spLocks noGrp="1"/>
          </p:cNvSpPr>
          <p:nvPr>
            <p:ph type="body" idx="1"/>
          </p:nvPr>
        </p:nvSpPr>
        <p:spPr>
          <a:xfrm>
            <a:off x="2525375" y="3561975"/>
            <a:ext cx="1776300" cy="1047300"/>
          </a:xfrm>
          <a:prstGeom prst="rect">
            <a:avLst/>
          </a:prstGeom>
          <a:solidFill>
            <a:schemeClr val="accent6"/>
          </a:solidFill>
        </p:spPr>
        <p:txBody>
          <a:bodyPr spcFirstLastPara="1" wrap="square" lIns="91425" tIns="91425" rIns="91425" bIns="91425" anchor="t" anchorCtr="0">
            <a:noAutofit/>
          </a:bodyPr>
          <a:lstStyle/>
          <a:p>
            <a:pPr marL="0" lvl="0" indent="0" algn="ctr" rtl="0">
              <a:spcBef>
                <a:spcPts val="0"/>
              </a:spcBef>
              <a:spcAft>
                <a:spcPts val="1600"/>
              </a:spcAft>
              <a:buNone/>
            </a:pPr>
            <a:r>
              <a:rPr lang="en" sz="1400" b="1">
                <a:solidFill>
                  <a:srgbClr val="000000"/>
                </a:solidFill>
              </a:rPr>
              <a:t>Federally Recognized Apprenticeship  </a:t>
            </a:r>
            <a:endParaRPr sz="1400" b="1">
              <a:solidFill>
                <a:srgbClr val="000000"/>
              </a:solidFill>
            </a:endParaRPr>
          </a:p>
        </p:txBody>
      </p:sp>
      <p:sp>
        <p:nvSpPr>
          <p:cNvPr id="166" name="Google Shape;166;p24"/>
          <p:cNvSpPr txBox="1"/>
          <p:nvPr/>
        </p:nvSpPr>
        <p:spPr>
          <a:xfrm>
            <a:off x="213825" y="4711150"/>
            <a:ext cx="3289200" cy="131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t>*</a:t>
            </a:r>
            <a:r>
              <a:rPr lang="en" sz="1100"/>
              <a:t> more info. on next slide</a:t>
            </a:r>
            <a:endParaRPr sz="1100"/>
          </a:p>
        </p:txBody>
      </p:sp>
      <p:sp>
        <p:nvSpPr>
          <p:cNvPr id="167" name="Google Shape;167;p24"/>
          <p:cNvSpPr txBox="1">
            <a:spLocks noGrp="1"/>
          </p:cNvSpPr>
          <p:nvPr>
            <p:ph type="body" idx="1"/>
          </p:nvPr>
        </p:nvSpPr>
        <p:spPr>
          <a:xfrm>
            <a:off x="7056000" y="3561975"/>
            <a:ext cx="1776300" cy="1047300"/>
          </a:xfrm>
          <a:prstGeom prst="rect">
            <a:avLst/>
          </a:prstGeom>
          <a:solidFill>
            <a:schemeClr val="accent6"/>
          </a:solidFill>
        </p:spPr>
        <p:txBody>
          <a:bodyPr spcFirstLastPara="1" wrap="square" lIns="91425" tIns="91425" rIns="91425" bIns="91425" anchor="t" anchorCtr="0">
            <a:noAutofit/>
          </a:bodyPr>
          <a:lstStyle/>
          <a:p>
            <a:pPr marL="0" lvl="0" indent="0" algn="ctr" rtl="0">
              <a:spcBef>
                <a:spcPts val="0"/>
              </a:spcBef>
              <a:spcAft>
                <a:spcPts val="1600"/>
              </a:spcAft>
              <a:buNone/>
            </a:pPr>
            <a:r>
              <a:rPr lang="en" sz="1400" b="1">
                <a:solidFill>
                  <a:srgbClr val="000000"/>
                </a:solidFill>
              </a:rPr>
              <a:t>AP/IB/Dual Credit/Cambridge International courses</a:t>
            </a:r>
            <a:endParaRPr sz="1400" b="1">
              <a:solidFill>
                <a:srgbClr val="00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25"/>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Career-Technical Education Concentrator</a:t>
            </a:r>
            <a:endParaRPr/>
          </a:p>
        </p:txBody>
      </p:sp>
      <p:sp>
        <p:nvSpPr>
          <p:cNvPr id="173" name="Google Shape;173;p2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400"/>
              <a:t>Students must earn a C average in at least two non-duplicative advanced courses (courses beyond an introductory course) within a particular program or program of study.</a:t>
            </a:r>
            <a:endParaRPr sz="1400"/>
          </a:p>
          <a:p>
            <a:pPr marL="0" lvl="0" indent="0" algn="l" rtl="0">
              <a:spcBef>
                <a:spcPts val="1600"/>
              </a:spcBef>
              <a:spcAft>
                <a:spcPts val="0"/>
              </a:spcAft>
              <a:buNone/>
            </a:pPr>
            <a:r>
              <a:rPr lang="en" sz="1400"/>
              <a:t>For a list of pathways and courses required...</a:t>
            </a:r>
            <a:endParaRPr sz="1400"/>
          </a:p>
          <a:p>
            <a:pPr marL="457200" lvl="0" indent="-317500" algn="l" rtl="0">
              <a:spcBef>
                <a:spcPts val="1600"/>
              </a:spcBef>
              <a:spcAft>
                <a:spcPts val="0"/>
              </a:spcAft>
              <a:buSzPts val="1400"/>
              <a:buAutoNum type="arabicPeriod"/>
            </a:pPr>
            <a:r>
              <a:rPr lang="en" sz="1400"/>
              <a:t>Go to eminence.k12.in.us</a:t>
            </a:r>
            <a:endParaRPr sz="1400"/>
          </a:p>
          <a:p>
            <a:pPr marL="457200" lvl="0" indent="-317500" algn="l" rtl="0">
              <a:spcBef>
                <a:spcPts val="0"/>
              </a:spcBef>
              <a:spcAft>
                <a:spcPts val="0"/>
              </a:spcAft>
              <a:buSzPts val="1400"/>
              <a:buAutoNum type="arabicPeriod"/>
            </a:pPr>
            <a:r>
              <a:rPr lang="en" sz="1400"/>
              <a:t>Click to Guidance</a:t>
            </a:r>
            <a:endParaRPr sz="1400"/>
          </a:p>
          <a:p>
            <a:pPr marL="457200" lvl="0" indent="-317500" algn="l" rtl="0">
              <a:spcBef>
                <a:spcPts val="0"/>
              </a:spcBef>
              <a:spcAft>
                <a:spcPts val="0"/>
              </a:spcAft>
              <a:buSzPts val="1400"/>
              <a:buAutoNum type="arabicPeriod"/>
            </a:pPr>
            <a:r>
              <a:rPr lang="en" sz="1400"/>
              <a:t>Scroll down and click on “Pathways and Courses Required Class of 2023 and beyond”</a:t>
            </a:r>
            <a:endParaRPr sz="1400"/>
          </a:p>
          <a:p>
            <a:pPr marL="0" lvl="0" indent="0" algn="l" rtl="0">
              <a:spcBef>
                <a:spcPts val="1600"/>
              </a:spcBef>
              <a:spcAft>
                <a:spcPts val="0"/>
              </a:spcAft>
              <a:buNone/>
            </a:pPr>
            <a:r>
              <a:rPr lang="en" sz="1400"/>
              <a:t>The document is split into clusters (agriculture, architecture and construction, health services, etc.) and then further split into pathways/programs of study (animal systems, landscape, dental, etc.)</a:t>
            </a:r>
            <a:endParaRPr sz="1400"/>
          </a:p>
          <a:p>
            <a:pPr marL="0" lvl="0" indent="0" algn="l" rtl="0">
              <a:spcBef>
                <a:spcPts val="1600"/>
              </a:spcBef>
              <a:spcAft>
                <a:spcPts val="1600"/>
              </a:spcAft>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26"/>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6000"/>
              <a:t>Questions?</a:t>
            </a:r>
            <a:endParaRPr sz="6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14"/>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Overview</a:t>
            </a:r>
            <a:endParaRPr/>
          </a:p>
        </p:txBody>
      </p:sp>
      <p:sp>
        <p:nvSpPr>
          <p:cNvPr id="65" name="Google Shape;65;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SzPts val="2400"/>
              <a:buChar char="●"/>
            </a:pPr>
            <a:r>
              <a:rPr lang="en" sz="2400"/>
              <a:t>Required beginning with class of 2023</a:t>
            </a:r>
            <a:endParaRPr sz="2400"/>
          </a:p>
          <a:p>
            <a:pPr marL="457200" lvl="0" indent="-381000" algn="l" rtl="0">
              <a:spcBef>
                <a:spcPts val="0"/>
              </a:spcBef>
              <a:spcAft>
                <a:spcPts val="0"/>
              </a:spcAft>
              <a:buSzPts val="2400"/>
              <a:buChar char="●"/>
            </a:pPr>
            <a:r>
              <a:rPr lang="en" sz="2400"/>
              <a:t>Students in prior cohorts may opt-in to Graduation Pathways in lieu of the ISTEP</a:t>
            </a:r>
            <a:endParaRPr sz="2400"/>
          </a:p>
          <a:p>
            <a:pPr marL="457200" lvl="0" indent="-381000" algn="l" rtl="0">
              <a:spcBef>
                <a:spcPts val="0"/>
              </a:spcBef>
              <a:spcAft>
                <a:spcPts val="0"/>
              </a:spcAft>
              <a:buSzPts val="2400"/>
              <a:buChar char="●"/>
            </a:pPr>
            <a:r>
              <a:rPr lang="en" sz="2400"/>
              <a:t>No more ISTEP!</a:t>
            </a:r>
            <a:endParaRPr sz="2400"/>
          </a:p>
          <a:p>
            <a:pPr marL="914400" lvl="1" indent="-355600" algn="l" rtl="0">
              <a:spcBef>
                <a:spcPts val="0"/>
              </a:spcBef>
              <a:spcAft>
                <a:spcPts val="0"/>
              </a:spcAft>
              <a:buSzPts val="2000"/>
              <a:buChar char="○"/>
            </a:pPr>
            <a:r>
              <a:rPr lang="en" sz="2000"/>
              <a:t>High school students will take the ILEARN Science exam, but it will not be a requirement for graduation. </a:t>
            </a:r>
            <a:endParaRPr sz="20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5"/>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Overview</a:t>
            </a:r>
            <a:endParaRPr/>
          </a:p>
        </p:txBody>
      </p:sp>
      <p:sp>
        <p:nvSpPr>
          <p:cNvPr id="71" name="Google Shape;71;p15"/>
          <p:cNvSpPr txBox="1">
            <a:spLocks noGrp="1"/>
          </p:cNvSpPr>
          <p:nvPr>
            <p:ph type="body" idx="1"/>
          </p:nvPr>
        </p:nvSpPr>
        <p:spPr>
          <a:xfrm>
            <a:off x="311700" y="1152475"/>
            <a:ext cx="3273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Students in the graduating class of 2023...</a:t>
            </a:r>
            <a:endParaRPr/>
          </a:p>
        </p:txBody>
      </p:sp>
      <p:sp>
        <p:nvSpPr>
          <p:cNvPr id="72" name="Google Shape;72;p15"/>
          <p:cNvSpPr txBox="1">
            <a:spLocks noGrp="1"/>
          </p:cNvSpPr>
          <p:nvPr>
            <p:ph type="body" idx="1"/>
          </p:nvPr>
        </p:nvSpPr>
        <p:spPr>
          <a:xfrm>
            <a:off x="4493375" y="1263750"/>
            <a:ext cx="3273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a:t>Diploma</a:t>
            </a:r>
            <a:endParaRPr sz="2400"/>
          </a:p>
          <a:p>
            <a:pPr marL="0" lvl="0" indent="0" algn="l" rtl="0">
              <a:spcBef>
                <a:spcPts val="1600"/>
              </a:spcBef>
              <a:spcAft>
                <a:spcPts val="0"/>
              </a:spcAft>
              <a:buNone/>
            </a:pPr>
            <a:r>
              <a:rPr lang="en" sz="2400"/>
              <a:t>Learn and Demonstrate Employability Skills</a:t>
            </a:r>
            <a:endParaRPr sz="2400"/>
          </a:p>
          <a:p>
            <a:pPr marL="0" lvl="0" indent="0" algn="l" rtl="0">
              <a:spcBef>
                <a:spcPts val="1600"/>
              </a:spcBef>
              <a:spcAft>
                <a:spcPts val="1600"/>
              </a:spcAft>
              <a:buNone/>
            </a:pPr>
            <a:r>
              <a:rPr lang="en" sz="2400"/>
              <a:t>Postsecondary-ready competencies</a:t>
            </a:r>
            <a:r>
              <a:rPr lang="en"/>
              <a:t/>
            </a:r>
            <a:br>
              <a:rPr lang="en"/>
            </a:br>
            <a:endParaRPr/>
          </a:p>
        </p:txBody>
      </p:sp>
      <p:pic>
        <p:nvPicPr>
          <p:cNvPr id="73" name="Google Shape;73;p15"/>
          <p:cNvPicPr preferRelativeResize="0"/>
          <p:nvPr/>
        </p:nvPicPr>
        <p:blipFill>
          <a:blip r:embed="rId3">
            <a:alphaModFix/>
          </a:blip>
          <a:stretch>
            <a:fillRect/>
          </a:stretch>
        </p:blipFill>
        <p:spPr>
          <a:xfrm>
            <a:off x="3722387" y="1152475"/>
            <a:ext cx="768550" cy="768550"/>
          </a:xfrm>
          <a:prstGeom prst="rect">
            <a:avLst/>
          </a:prstGeom>
          <a:noFill/>
          <a:ln>
            <a:noFill/>
          </a:ln>
        </p:spPr>
      </p:pic>
      <p:pic>
        <p:nvPicPr>
          <p:cNvPr id="74" name="Google Shape;74;p15"/>
          <p:cNvPicPr preferRelativeResize="0"/>
          <p:nvPr/>
        </p:nvPicPr>
        <p:blipFill rotWithShape="1">
          <a:blip r:embed="rId4">
            <a:alphaModFix/>
          </a:blip>
          <a:srcRect l="4104" b="4104"/>
          <a:stretch/>
        </p:blipFill>
        <p:spPr>
          <a:xfrm>
            <a:off x="3626405" y="1998375"/>
            <a:ext cx="960525" cy="960500"/>
          </a:xfrm>
          <a:prstGeom prst="rect">
            <a:avLst/>
          </a:prstGeom>
          <a:noFill/>
          <a:ln>
            <a:noFill/>
          </a:ln>
        </p:spPr>
      </p:pic>
      <p:pic>
        <p:nvPicPr>
          <p:cNvPr id="75" name="Google Shape;75;p15"/>
          <p:cNvPicPr preferRelativeResize="0"/>
          <p:nvPr/>
        </p:nvPicPr>
        <p:blipFill>
          <a:blip r:embed="rId5">
            <a:alphaModFix/>
          </a:blip>
          <a:stretch>
            <a:fillRect/>
          </a:stretch>
        </p:blipFill>
        <p:spPr>
          <a:xfrm>
            <a:off x="3705938" y="3295550"/>
            <a:ext cx="801450" cy="818500"/>
          </a:xfrm>
          <a:prstGeom prst="rect">
            <a:avLst/>
          </a:prstGeom>
          <a:noFill/>
          <a:ln>
            <a:noFill/>
          </a:ln>
        </p:spPr>
      </p:pic>
      <p:pic>
        <p:nvPicPr>
          <p:cNvPr id="76" name="Google Shape;76;p15"/>
          <p:cNvPicPr preferRelativeResize="0"/>
          <p:nvPr/>
        </p:nvPicPr>
        <p:blipFill>
          <a:blip r:embed="rId6">
            <a:alphaModFix/>
          </a:blip>
          <a:stretch>
            <a:fillRect/>
          </a:stretch>
        </p:blipFill>
        <p:spPr>
          <a:xfrm>
            <a:off x="568813" y="1998363"/>
            <a:ext cx="2028825" cy="22574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6"/>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Overview</a:t>
            </a:r>
            <a:endParaRPr/>
          </a:p>
        </p:txBody>
      </p:sp>
      <p:sp>
        <p:nvSpPr>
          <p:cNvPr id="82" name="Google Shape;82;p16"/>
          <p:cNvSpPr txBox="1">
            <a:spLocks noGrp="1"/>
          </p:cNvSpPr>
          <p:nvPr>
            <p:ph type="body" idx="1"/>
          </p:nvPr>
        </p:nvSpPr>
        <p:spPr>
          <a:xfrm>
            <a:off x="311700" y="1263750"/>
            <a:ext cx="3273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Clr>
                <a:srgbClr val="000000"/>
              </a:buClr>
              <a:buSzPts val="1100"/>
              <a:buFont typeface="Arial"/>
              <a:buNone/>
            </a:pPr>
            <a:r>
              <a:rPr lang="en"/>
              <a:t>Students in the graduating class of 2023...</a:t>
            </a:r>
            <a:endParaRPr/>
          </a:p>
        </p:txBody>
      </p:sp>
      <p:sp>
        <p:nvSpPr>
          <p:cNvPr id="83" name="Google Shape;83;p16"/>
          <p:cNvSpPr txBox="1">
            <a:spLocks noGrp="1"/>
          </p:cNvSpPr>
          <p:nvPr>
            <p:ph type="body" idx="1"/>
          </p:nvPr>
        </p:nvSpPr>
        <p:spPr>
          <a:xfrm>
            <a:off x="4493375" y="1263750"/>
            <a:ext cx="3273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a:t>Diploma</a:t>
            </a:r>
            <a:endParaRPr sz="2400"/>
          </a:p>
          <a:p>
            <a:pPr marL="0" lvl="0" indent="0" algn="l" rtl="0">
              <a:spcBef>
                <a:spcPts val="1600"/>
              </a:spcBef>
              <a:spcAft>
                <a:spcPts val="0"/>
              </a:spcAft>
              <a:buNone/>
            </a:pPr>
            <a:r>
              <a:rPr lang="en" sz="2400">
                <a:solidFill>
                  <a:srgbClr val="B7B7B7"/>
                </a:solidFill>
              </a:rPr>
              <a:t>Learn and Demonstrate Employability Skills</a:t>
            </a:r>
            <a:endParaRPr sz="2400">
              <a:solidFill>
                <a:srgbClr val="B7B7B7"/>
              </a:solidFill>
            </a:endParaRPr>
          </a:p>
          <a:p>
            <a:pPr marL="0" lvl="0" indent="0" algn="l" rtl="0">
              <a:spcBef>
                <a:spcPts val="1600"/>
              </a:spcBef>
              <a:spcAft>
                <a:spcPts val="1600"/>
              </a:spcAft>
              <a:buNone/>
            </a:pPr>
            <a:r>
              <a:rPr lang="en" sz="2400">
                <a:solidFill>
                  <a:srgbClr val="B7B7B7"/>
                </a:solidFill>
              </a:rPr>
              <a:t>Postsecondary-ready competencies</a:t>
            </a:r>
            <a:r>
              <a:rPr lang="en">
                <a:solidFill>
                  <a:srgbClr val="B7B7B7"/>
                </a:solidFill>
              </a:rPr>
              <a:t/>
            </a:r>
            <a:br>
              <a:rPr lang="en">
                <a:solidFill>
                  <a:srgbClr val="B7B7B7"/>
                </a:solidFill>
              </a:rPr>
            </a:br>
            <a:endParaRPr>
              <a:solidFill>
                <a:srgbClr val="B7B7B7"/>
              </a:solidFill>
            </a:endParaRPr>
          </a:p>
        </p:txBody>
      </p:sp>
      <p:pic>
        <p:nvPicPr>
          <p:cNvPr id="84" name="Google Shape;84;p16"/>
          <p:cNvPicPr preferRelativeResize="0"/>
          <p:nvPr/>
        </p:nvPicPr>
        <p:blipFill>
          <a:blip r:embed="rId3">
            <a:alphaModFix/>
          </a:blip>
          <a:stretch>
            <a:fillRect/>
          </a:stretch>
        </p:blipFill>
        <p:spPr>
          <a:xfrm>
            <a:off x="3722387" y="1152475"/>
            <a:ext cx="768550" cy="768550"/>
          </a:xfrm>
          <a:prstGeom prst="rect">
            <a:avLst/>
          </a:prstGeom>
          <a:noFill/>
          <a:ln>
            <a:noFill/>
          </a:ln>
        </p:spPr>
      </p:pic>
      <p:pic>
        <p:nvPicPr>
          <p:cNvPr id="85" name="Google Shape;85;p16"/>
          <p:cNvPicPr preferRelativeResize="0"/>
          <p:nvPr/>
        </p:nvPicPr>
        <p:blipFill rotWithShape="1">
          <a:blip r:embed="rId4">
            <a:alphaModFix amt="56000"/>
          </a:blip>
          <a:srcRect l="4104" b="4104"/>
          <a:stretch/>
        </p:blipFill>
        <p:spPr>
          <a:xfrm>
            <a:off x="3626405" y="1921025"/>
            <a:ext cx="960525" cy="960500"/>
          </a:xfrm>
          <a:prstGeom prst="rect">
            <a:avLst/>
          </a:prstGeom>
          <a:noFill/>
          <a:ln>
            <a:noFill/>
          </a:ln>
        </p:spPr>
      </p:pic>
      <p:pic>
        <p:nvPicPr>
          <p:cNvPr id="86" name="Google Shape;86;p16"/>
          <p:cNvPicPr preferRelativeResize="0"/>
          <p:nvPr/>
        </p:nvPicPr>
        <p:blipFill>
          <a:blip r:embed="rId5">
            <a:alphaModFix amt="51000"/>
          </a:blip>
          <a:stretch>
            <a:fillRect/>
          </a:stretch>
        </p:blipFill>
        <p:spPr>
          <a:xfrm>
            <a:off x="3705938" y="3295550"/>
            <a:ext cx="801450" cy="818500"/>
          </a:xfrm>
          <a:prstGeom prst="rect">
            <a:avLst/>
          </a:prstGeom>
          <a:noFill/>
          <a:ln>
            <a:noFill/>
          </a:ln>
        </p:spPr>
      </p:pic>
      <p:pic>
        <p:nvPicPr>
          <p:cNvPr id="87" name="Google Shape;87;p16"/>
          <p:cNvPicPr preferRelativeResize="0"/>
          <p:nvPr/>
        </p:nvPicPr>
        <p:blipFill>
          <a:blip r:embed="rId6">
            <a:alphaModFix/>
          </a:blip>
          <a:stretch>
            <a:fillRect/>
          </a:stretch>
        </p:blipFill>
        <p:spPr>
          <a:xfrm>
            <a:off x="99625" y="2314778"/>
            <a:ext cx="3444500" cy="15512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7"/>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Diploma</a:t>
            </a:r>
            <a:endParaRPr/>
          </a:p>
        </p:txBody>
      </p:sp>
      <p:sp>
        <p:nvSpPr>
          <p:cNvPr id="93" name="Google Shape;93;p17"/>
          <p:cNvSpPr txBox="1">
            <a:spLocks noGrp="1"/>
          </p:cNvSpPr>
          <p:nvPr>
            <p:ph type="body" idx="1"/>
          </p:nvPr>
        </p:nvSpPr>
        <p:spPr>
          <a:xfrm>
            <a:off x="361025" y="1152475"/>
            <a:ext cx="2640300" cy="1047300"/>
          </a:xfrm>
          <a:prstGeom prst="rect">
            <a:avLst/>
          </a:prstGeom>
        </p:spPr>
        <p:txBody>
          <a:bodyPr spcFirstLastPara="1" wrap="square" lIns="91425" tIns="91425" rIns="91425" bIns="91425" anchor="t" anchorCtr="0">
            <a:noAutofit/>
          </a:bodyPr>
          <a:lstStyle/>
          <a:p>
            <a:pPr marL="457200" lvl="0" indent="457200" algn="l" rtl="0">
              <a:spcBef>
                <a:spcPts val="0"/>
              </a:spcBef>
              <a:spcAft>
                <a:spcPts val="1600"/>
              </a:spcAft>
              <a:buNone/>
            </a:pPr>
            <a:r>
              <a:rPr lang="en" sz="3000" b="1"/>
              <a:t>Diploma</a:t>
            </a:r>
            <a:endParaRPr sz="3000" b="1"/>
          </a:p>
        </p:txBody>
      </p:sp>
      <p:pic>
        <p:nvPicPr>
          <p:cNvPr id="94" name="Google Shape;94;p17"/>
          <p:cNvPicPr preferRelativeResize="0"/>
          <p:nvPr/>
        </p:nvPicPr>
        <p:blipFill>
          <a:blip r:embed="rId3">
            <a:alphaModFix/>
          </a:blip>
          <a:stretch>
            <a:fillRect/>
          </a:stretch>
        </p:blipFill>
        <p:spPr>
          <a:xfrm>
            <a:off x="424962" y="1152475"/>
            <a:ext cx="768550" cy="768550"/>
          </a:xfrm>
          <a:prstGeom prst="rect">
            <a:avLst/>
          </a:prstGeom>
          <a:noFill/>
          <a:ln>
            <a:noFill/>
          </a:ln>
        </p:spPr>
      </p:pic>
      <p:sp>
        <p:nvSpPr>
          <p:cNvPr id="95" name="Google Shape;95;p17"/>
          <p:cNvSpPr txBox="1">
            <a:spLocks noGrp="1"/>
          </p:cNvSpPr>
          <p:nvPr>
            <p:ph type="body" idx="1"/>
          </p:nvPr>
        </p:nvSpPr>
        <p:spPr>
          <a:xfrm>
            <a:off x="4435825" y="1013100"/>
            <a:ext cx="3984600" cy="15813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3000"/>
              <a:t>Earn </a:t>
            </a:r>
            <a:r>
              <a:rPr lang="en" sz="3000" i="1"/>
              <a:t>one</a:t>
            </a:r>
            <a:r>
              <a:rPr lang="en" sz="3000"/>
              <a:t> of the following diploma designations...</a:t>
            </a:r>
            <a:endParaRPr sz="3000"/>
          </a:p>
        </p:txBody>
      </p:sp>
      <p:sp>
        <p:nvSpPr>
          <p:cNvPr id="96" name="Google Shape;96;p17"/>
          <p:cNvSpPr txBox="1">
            <a:spLocks noGrp="1"/>
          </p:cNvSpPr>
          <p:nvPr>
            <p:ph type="body" idx="1"/>
          </p:nvPr>
        </p:nvSpPr>
        <p:spPr>
          <a:xfrm>
            <a:off x="172450" y="2925800"/>
            <a:ext cx="1776300" cy="1047300"/>
          </a:xfrm>
          <a:prstGeom prst="rect">
            <a:avLst/>
          </a:prstGeom>
          <a:solidFill>
            <a:schemeClr val="accent6"/>
          </a:solidFill>
        </p:spPr>
        <p:txBody>
          <a:bodyPr spcFirstLastPara="1" wrap="square" lIns="91425" tIns="91425" rIns="91425" bIns="91425" anchor="t" anchorCtr="0">
            <a:noAutofit/>
          </a:bodyPr>
          <a:lstStyle/>
          <a:p>
            <a:pPr marL="0" lvl="0" indent="0" algn="ctr" rtl="0">
              <a:spcBef>
                <a:spcPts val="0"/>
              </a:spcBef>
              <a:spcAft>
                <a:spcPts val="1600"/>
              </a:spcAft>
              <a:buNone/>
            </a:pPr>
            <a:r>
              <a:rPr lang="en" sz="3000" b="1">
                <a:solidFill>
                  <a:srgbClr val="000000"/>
                </a:solidFill>
              </a:rPr>
              <a:t>Core 40</a:t>
            </a:r>
            <a:endParaRPr sz="3000" b="1">
              <a:solidFill>
                <a:srgbClr val="000000"/>
              </a:solidFill>
            </a:endParaRPr>
          </a:p>
        </p:txBody>
      </p:sp>
      <p:sp>
        <p:nvSpPr>
          <p:cNvPr id="97" name="Google Shape;97;p17"/>
          <p:cNvSpPr txBox="1">
            <a:spLocks noGrp="1"/>
          </p:cNvSpPr>
          <p:nvPr>
            <p:ph type="body" idx="1"/>
          </p:nvPr>
        </p:nvSpPr>
        <p:spPr>
          <a:xfrm>
            <a:off x="2072125" y="2925800"/>
            <a:ext cx="2121900" cy="1047300"/>
          </a:xfrm>
          <a:prstGeom prst="rect">
            <a:avLst/>
          </a:prstGeom>
          <a:solidFill>
            <a:schemeClr val="accent6"/>
          </a:solidFill>
        </p:spPr>
        <p:txBody>
          <a:bodyPr spcFirstLastPara="1" wrap="square" lIns="91425" tIns="91425" rIns="91425" bIns="91425" anchor="t" anchorCtr="0">
            <a:noAutofit/>
          </a:bodyPr>
          <a:lstStyle/>
          <a:p>
            <a:pPr marL="0" lvl="0" indent="0" algn="ctr" rtl="0">
              <a:spcBef>
                <a:spcPts val="0"/>
              </a:spcBef>
              <a:spcAft>
                <a:spcPts val="1600"/>
              </a:spcAft>
              <a:buNone/>
            </a:pPr>
            <a:r>
              <a:rPr lang="en" sz="3000" b="1">
                <a:solidFill>
                  <a:srgbClr val="000000"/>
                </a:solidFill>
              </a:rPr>
              <a:t>Academic Honors</a:t>
            </a:r>
            <a:endParaRPr sz="3000" b="1">
              <a:solidFill>
                <a:srgbClr val="000000"/>
              </a:solidFill>
            </a:endParaRPr>
          </a:p>
        </p:txBody>
      </p:sp>
      <p:sp>
        <p:nvSpPr>
          <p:cNvPr id="98" name="Google Shape;98;p17"/>
          <p:cNvSpPr txBox="1">
            <a:spLocks noGrp="1"/>
          </p:cNvSpPr>
          <p:nvPr>
            <p:ph type="body" idx="1"/>
          </p:nvPr>
        </p:nvSpPr>
        <p:spPr>
          <a:xfrm>
            <a:off x="4374950" y="2925800"/>
            <a:ext cx="2121900" cy="1047300"/>
          </a:xfrm>
          <a:prstGeom prst="rect">
            <a:avLst/>
          </a:prstGeom>
          <a:solidFill>
            <a:schemeClr val="accent6"/>
          </a:solidFill>
        </p:spPr>
        <p:txBody>
          <a:bodyPr spcFirstLastPara="1" wrap="square" lIns="91425" tIns="91425" rIns="91425" bIns="91425" anchor="t" anchorCtr="0">
            <a:noAutofit/>
          </a:bodyPr>
          <a:lstStyle/>
          <a:p>
            <a:pPr marL="0" lvl="0" indent="0" algn="ctr" rtl="0">
              <a:spcBef>
                <a:spcPts val="0"/>
              </a:spcBef>
              <a:spcAft>
                <a:spcPts val="1600"/>
              </a:spcAft>
              <a:buNone/>
            </a:pPr>
            <a:r>
              <a:rPr lang="en" sz="3000" b="1">
                <a:solidFill>
                  <a:srgbClr val="000000"/>
                </a:solidFill>
              </a:rPr>
              <a:t>Technical Honors</a:t>
            </a:r>
            <a:endParaRPr sz="3000" b="1">
              <a:solidFill>
                <a:srgbClr val="000000"/>
              </a:solidFill>
            </a:endParaRPr>
          </a:p>
        </p:txBody>
      </p:sp>
      <p:sp>
        <p:nvSpPr>
          <p:cNvPr id="99" name="Google Shape;99;p17"/>
          <p:cNvSpPr txBox="1">
            <a:spLocks noGrp="1"/>
          </p:cNvSpPr>
          <p:nvPr>
            <p:ph type="body" idx="1"/>
          </p:nvPr>
        </p:nvSpPr>
        <p:spPr>
          <a:xfrm>
            <a:off x="6710400" y="2925800"/>
            <a:ext cx="2121900" cy="1047300"/>
          </a:xfrm>
          <a:prstGeom prst="rect">
            <a:avLst/>
          </a:prstGeom>
          <a:solidFill>
            <a:schemeClr val="accent6"/>
          </a:solidFill>
        </p:spPr>
        <p:txBody>
          <a:bodyPr spcFirstLastPara="1" wrap="square" lIns="91425" tIns="91425" rIns="91425" bIns="91425" anchor="t" anchorCtr="0">
            <a:noAutofit/>
          </a:bodyPr>
          <a:lstStyle/>
          <a:p>
            <a:pPr marL="0" lvl="0" indent="0" algn="ctr" rtl="0">
              <a:spcBef>
                <a:spcPts val="0"/>
              </a:spcBef>
              <a:spcAft>
                <a:spcPts val="1600"/>
              </a:spcAft>
              <a:buNone/>
            </a:pPr>
            <a:r>
              <a:rPr lang="en" sz="3000" b="1">
                <a:solidFill>
                  <a:srgbClr val="000000"/>
                </a:solidFill>
              </a:rPr>
              <a:t>General</a:t>
            </a:r>
            <a:endParaRPr sz="3000" b="1">
              <a:solidFill>
                <a:srgbClr val="0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8"/>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Employability Skills</a:t>
            </a:r>
            <a:endParaRPr/>
          </a:p>
        </p:txBody>
      </p:sp>
      <p:sp>
        <p:nvSpPr>
          <p:cNvPr id="105" name="Google Shape;105;p18"/>
          <p:cNvSpPr txBox="1">
            <a:spLocks noGrp="1"/>
          </p:cNvSpPr>
          <p:nvPr>
            <p:ph type="body" idx="1"/>
          </p:nvPr>
        </p:nvSpPr>
        <p:spPr>
          <a:xfrm>
            <a:off x="4493375" y="1263750"/>
            <a:ext cx="3273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a:solidFill>
                  <a:srgbClr val="B7B7B7"/>
                </a:solidFill>
              </a:rPr>
              <a:t>Diploma</a:t>
            </a:r>
            <a:endParaRPr sz="2400">
              <a:solidFill>
                <a:srgbClr val="B7B7B7"/>
              </a:solidFill>
            </a:endParaRPr>
          </a:p>
          <a:p>
            <a:pPr marL="0" lvl="0" indent="0" algn="l" rtl="0">
              <a:spcBef>
                <a:spcPts val="1600"/>
              </a:spcBef>
              <a:spcAft>
                <a:spcPts val="0"/>
              </a:spcAft>
              <a:buNone/>
            </a:pPr>
            <a:r>
              <a:rPr lang="en" sz="2400"/>
              <a:t>Learn and Demonstrate Employability Skills</a:t>
            </a:r>
            <a:endParaRPr sz="2400"/>
          </a:p>
          <a:p>
            <a:pPr marL="0" lvl="0" indent="0" algn="l" rtl="0">
              <a:spcBef>
                <a:spcPts val="1600"/>
              </a:spcBef>
              <a:spcAft>
                <a:spcPts val="1600"/>
              </a:spcAft>
              <a:buNone/>
            </a:pPr>
            <a:r>
              <a:rPr lang="en" sz="2400">
                <a:solidFill>
                  <a:srgbClr val="B7B7B7"/>
                </a:solidFill>
              </a:rPr>
              <a:t>Postsecondary-ready competencies</a:t>
            </a:r>
            <a:r>
              <a:rPr lang="en"/>
              <a:t/>
            </a:r>
            <a:br>
              <a:rPr lang="en"/>
            </a:br>
            <a:endParaRPr/>
          </a:p>
        </p:txBody>
      </p:sp>
      <p:pic>
        <p:nvPicPr>
          <p:cNvPr id="106" name="Google Shape;106;p18"/>
          <p:cNvPicPr preferRelativeResize="0"/>
          <p:nvPr/>
        </p:nvPicPr>
        <p:blipFill>
          <a:blip r:embed="rId3">
            <a:alphaModFix amt="40000"/>
          </a:blip>
          <a:stretch>
            <a:fillRect/>
          </a:stretch>
        </p:blipFill>
        <p:spPr>
          <a:xfrm>
            <a:off x="3722400" y="1084962"/>
            <a:ext cx="768550" cy="768550"/>
          </a:xfrm>
          <a:prstGeom prst="rect">
            <a:avLst/>
          </a:prstGeom>
          <a:noFill/>
          <a:ln>
            <a:noFill/>
          </a:ln>
        </p:spPr>
      </p:pic>
      <p:pic>
        <p:nvPicPr>
          <p:cNvPr id="107" name="Google Shape;107;p18"/>
          <p:cNvPicPr preferRelativeResize="0"/>
          <p:nvPr/>
        </p:nvPicPr>
        <p:blipFill rotWithShape="1">
          <a:blip r:embed="rId4">
            <a:alphaModFix/>
          </a:blip>
          <a:srcRect l="4104" b="4104"/>
          <a:stretch/>
        </p:blipFill>
        <p:spPr>
          <a:xfrm>
            <a:off x="3626405" y="1921025"/>
            <a:ext cx="960525" cy="960500"/>
          </a:xfrm>
          <a:prstGeom prst="rect">
            <a:avLst/>
          </a:prstGeom>
          <a:noFill/>
          <a:ln>
            <a:noFill/>
          </a:ln>
        </p:spPr>
      </p:pic>
      <p:pic>
        <p:nvPicPr>
          <p:cNvPr id="108" name="Google Shape;108;p18"/>
          <p:cNvPicPr preferRelativeResize="0"/>
          <p:nvPr/>
        </p:nvPicPr>
        <p:blipFill>
          <a:blip r:embed="rId5">
            <a:alphaModFix amt="37000"/>
          </a:blip>
          <a:stretch>
            <a:fillRect/>
          </a:stretch>
        </p:blipFill>
        <p:spPr>
          <a:xfrm>
            <a:off x="3705938" y="3295550"/>
            <a:ext cx="801450" cy="818500"/>
          </a:xfrm>
          <a:prstGeom prst="rect">
            <a:avLst/>
          </a:prstGeom>
          <a:noFill/>
          <a:ln>
            <a:noFill/>
          </a:ln>
        </p:spPr>
      </p:pic>
      <p:sp>
        <p:nvSpPr>
          <p:cNvPr id="109" name="Google Shape;109;p18"/>
          <p:cNvSpPr txBox="1">
            <a:spLocks noGrp="1"/>
          </p:cNvSpPr>
          <p:nvPr>
            <p:ph type="body" idx="1"/>
          </p:nvPr>
        </p:nvSpPr>
        <p:spPr>
          <a:xfrm>
            <a:off x="270575" y="1263750"/>
            <a:ext cx="3273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Students in the graduating class of 2023…</a:t>
            </a:r>
            <a:endParaRPr/>
          </a:p>
          <a:p>
            <a:pPr marL="0" lvl="0" indent="0" algn="l" rtl="0">
              <a:spcBef>
                <a:spcPts val="1600"/>
              </a:spcBef>
              <a:spcAft>
                <a:spcPts val="1600"/>
              </a:spcAft>
              <a:buNone/>
            </a:pPr>
            <a:endParaRPr/>
          </a:p>
        </p:txBody>
      </p:sp>
      <p:pic>
        <p:nvPicPr>
          <p:cNvPr id="110" name="Google Shape;110;p18"/>
          <p:cNvPicPr preferRelativeResize="0"/>
          <p:nvPr/>
        </p:nvPicPr>
        <p:blipFill>
          <a:blip r:embed="rId6">
            <a:alphaModFix/>
          </a:blip>
          <a:stretch>
            <a:fillRect/>
          </a:stretch>
        </p:blipFill>
        <p:spPr>
          <a:xfrm>
            <a:off x="406750" y="2372375"/>
            <a:ext cx="2446674" cy="1839074"/>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19"/>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Employability Skills</a:t>
            </a:r>
            <a:endParaRPr/>
          </a:p>
        </p:txBody>
      </p:sp>
      <p:sp>
        <p:nvSpPr>
          <p:cNvPr id="116" name="Google Shape;116;p19"/>
          <p:cNvSpPr txBox="1">
            <a:spLocks noGrp="1"/>
          </p:cNvSpPr>
          <p:nvPr>
            <p:ph type="body" idx="1"/>
          </p:nvPr>
        </p:nvSpPr>
        <p:spPr>
          <a:xfrm>
            <a:off x="1216250" y="1190275"/>
            <a:ext cx="2878800" cy="7512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2400" b="1"/>
              <a:t>Learn and Demonstrate Employability Skills</a:t>
            </a:r>
            <a:endParaRPr sz="2400" b="1"/>
          </a:p>
        </p:txBody>
      </p:sp>
      <p:pic>
        <p:nvPicPr>
          <p:cNvPr id="117" name="Google Shape;117;p19"/>
          <p:cNvPicPr preferRelativeResize="0"/>
          <p:nvPr/>
        </p:nvPicPr>
        <p:blipFill rotWithShape="1">
          <a:blip r:embed="rId3">
            <a:alphaModFix/>
          </a:blip>
          <a:srcRect l="4104" b="4104"/>
          <a:stretch/>
        </p:blipFill>
        <p:spPr>
          <a:xfrm>
            <a:off x="311705" y="1085625"/>
            <a:ext cx="960525" cy="960500"/>
          </a:xfrm>
          <a:prstGeom prst="rect">
            <a:avLst/>
          </a:prstGeom>
          <a:noFill/>
          <a:ln>
            <a:noFill/>
          </a:ln>
        </p:spPr>
      </p:pic>
      <p:sp>
        <p:nvSpPr>
          <p:cNvPr id="118" name="Google Shape;118;p19"/>
          <p:cNvSpPr txBox="1">
            <a:spLocks noGrp="1"/>
          </p:cNvSpPr>
          <p:nvPr>
            <p:ph type="body" idx="1"/>
          </p:nvPr>
        </p:nvSpPr>
        <p:spPr>
          <a:xfrm>
            <a:off x="4945650" y="1017450"/>
            <a:ext cx="3984600" cy="15813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3000"/>
              <a:t>Complete at least one of these experiences...</a:t>
            </a:r>
            <a:endParaRPr sz="3000"/>
          </a:p>
        </p:txBody>
      </p:sp>
      <p:sp>
        <p:nvSpPr>
          <p:cNvPr id="119" name="Google Shape;119;p19"/>
          <p:cNvSpPr txBox="1">
            <a:spLocks noGrp="1"/>
          </p:cNvSpPr>
          <p:nvPr>
            <p:ph type="body" idx="1"/>
          </p:nvPr>
        </p:nvSpPr>
        <p:spPr>
          <a:xfrm>
            <a:off x="1379125" y="3189500"/>
            <a:ext cx="1776300" cy="1047300"/>
          </a:xfrm>
          <a:prstGeom prst="rect">
            <a:avLst/>
          </a:prstGeom>
          <a:solidFill>
            <a:schemeClr val="accent6"/>
          </a:solidFill>
        </p:spPr>
        <p:txBody>
          <a:bodyPr spcFirstLastPara="1" wrap="square" lIns="91425" tIns="91425" rIns="91425" bIns="91425" anchor="t" anchorCtr="0">
            <a:noAutofit/>
          </a:bodyPr>
          <a:lstStyle/>
          <a:p>
            <a:pPr marL="0" lvl="0" indent="0" algn="ctr" rtl="0">
              <a:spcBef>
                <a:spcPts val="0"/>
              </a:spcBef>
              <a:spcAft>
                <a:spcPts val="1600"/>
              </a:spcAft>
              <a:buNone/>
            </a:pPr>
            <a:r>
              <a:rPr lang="en" b="1">
                <a:solidFill>
                  <a:srgbClr val="000000"/>
                </a:solidFill>
              </a:rPr>
              <a:t>Project-Based Learning</a:t>
            </a:r>
            <a:endParaRPr b="1">
              <a:solidFill>
                <a:srgbClr val="000000"/>
              </a:solidFill>
            </a:endParaRPr>
          </a:p>
        </p:txBody>
      </p:sp>
      <p:sp>
        <p:nvSpPr>
          <p:cNvPr id="120" name="Google Shape;120;p19"/>
          <p:cNvSpPr txBox="1">
            <a:spLocks noGrp="1"/>
          </p:cNvSpPr>
          <p:nvPr>
            <p:ph type="body" idx="1"/>
          </p:nvPr>
        </p:nvSpPr>
        <p:spPr>
          <a:xfrm>
            <a:off x="3367375" y="3189500"/>
            <a:ext cx="1776300" cy="1047300"/>
          </a:xfrm>
          <a:prstGeom prst="rect">
            <a:avLst/>
          </a:prstGeom>
          <a:solidFill>
            <a:schemeClr val="accent6"/>
          </a:solidFill>
        </p:spPr>
        <p:txBody>
          <a:bodyPr spcFirstLastPara="1" wrap="square" lIns="91425" tIns="91425" rIns="91425" bIns="91425" anchor="t" anchorCtr="0">
            <a:noAutofit/>
          </a:bodyPr>
          <a:lstStyle/>
          <a:p>
            <a:pPr marL="0" lvl="0" indent="0" algn="ctr" rtl="0">
              <a:spcBef>
                <a:spcPts val="0"/>
              </a:spcBef>
              <a:spcAft>
                <a:spcPts val="1600"/>
              </a:spcAft>
              <a:buNone/>
            </a:pPr>
            <a:r>
              <a:rPr lang="en" b="1">
                <a:solidFill>
                  <a:srgbClr val="000000"/>
                </a:solidFill>
              </a:rPr>
              <a:t>Service-Based Learning</a:t>
            </a:r>
            <a:endParaRPr b="1">
              <a:solidFill>
                <a:srgbClr val="000000"/>
              </a:solidFill>
            </a:endParaRPr>
          </a:p>
        </p:txBody>
      </p:sp>
      <p:sp>
        <p:nvSpPr>
          <p:cNvPr id="121" name="Google Shape;121;p19"/>
          <p:cNvSpPr txBox="1">
            <a:spLocks noGrp="1"/>
          </p:cNvSpPr>
          <p:nvPr>
            <p:ph type="body" idx="1"/>
          </p:nvPr>
        </p:nvSpPr>
        <p:spPr>
          <a:xfrm>
            <a:off x="5391950" y="3189500"/>
            <a:ext cx="1776300" cy="1047300"/>
          </a:xfrm>
          <a:prstGeom prst="rect">
            <a:avLst/>
          </a:prstGeom>
          <a:solidFill>
            <a:schemeClr val="accent6"/>
          </a:solidFill>
        </p:spPr>
        <p:txBody>
          <a:bodyPr spcFirstLastPara="1" wrap="square" lIns="91425" tIns="91425" rIns="91425" bIns="91425" anchor="t" anchorCtr="0">
            <a:noAutofit/>
          </a:bodyPr>
          <a:lstStyle/>
          <a:p>
            <a:pPr marL="0" lvl="0" indent="0" algn="ctr" rtl="0">
              <a:spcBef>
                <a:spcPts val="0"/>
              </a:spcBef>
              <a:spcAft>
                <a:spcPts val="1600"/>
              </a:spcAft>
              <a:buNone/>
            </a:pPr>
            <a:r>
              <a:rPr lang="en" b="1">
                <a:solidFill>
                  <a:srgbClr val="000000"/>
                </a:solidFill>
              </a:rPr>
              <a:t>Work-Based Learning</a:t>
            </a:r>
            <a:endParaRPr b="1">
              <a:solidFill>
                <a:srgbClr val="0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0"/>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Project-Based Learning</a:t>
            </a:r>
            <a:endParaRPr/>
          </a:p>
        </p:txBody>
      </p:sp>
      <p:sp>
        <p:nvSpPr>
          <p:cNvPr id="127" name="Google Shape;127;p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Working for an extended period of time to investigate and respond to an authentic, engaging, and complex question</a:t>
            </a:r>
            <a:r>
              <a:rPr lang="en" sz="1200">
                <a:latin typeface="Times New Roman"/>
                <a:ea typeface="Times New Roman"/>
                <a:cs typeface="Times New Roman"/>
                <a:sym typeface="Times New Roman"/>
              </a:rPr>
              <a:t>, </a:t>
            </a:r>
            <a:r>
              <a:rPr lang="en"/>
              <a:t>problem, or challenge. Students engage in rigorous, extended process of asking questions, finding resources, and applying information. Students often make work public by explaining, displaying, and/or presenting it to people beyond the classroom. </a:t>
            </a:r>
            <a:endParaRPr/>
          </a:p>
          <a:p>
            <a:pPr marL="0" lvl="0" indent="0" algn="l" rtl="0">
              <a:spcBef>
                <a:spcPts val="1600"/>
              </a:spcBef>
              <a:spcAft>
                <a:spcPts val="0"/>
              </a:spcAft>
              <a:buNone/>
            </a:pPr>
            <a:r>
              <a:rPr lang="en"/>
              <a:t>Examples:</a:t>
            </a:r>
            <a:endParaRPr/>
          </a:p>
          <a:p>
            <a:pPr marL="457200" lvl="0" indent="-342900" algn="l" rtl="0">
              <a:spcBef>
                <a:spcPts val="1600"/>
              </a:spcBef>
              <a:spcAft>
                <a:spcPts val="0"/>
              </a:spcAft>
              <a:buSzPts val="1800"/>
              <a:buChar char="●"/>
            </a:pPr>
            <a:r>
              <a:rPr lang="en"/>
              <a:t>Completion of a research project</a:t>
            </a:r>
            <a:endParaRPr/>
          </a:p>
          <a:p>
            <a:pPr marL="457200" lvl="0" indent="-342900" algn="l" rtl="0">
              <a:spcBef>
                <a:spcPts val="0"/>
              </a:spcBef>
              <a:spcAft>
                <a:spcPts val="0"/>
              </a:spcAft>
              <a:buSzPts val="1800"/>
              <a:buChar char="●"/>
            </a:pPr>
            <a:r>
              <a:rPr lang="en"/>
              <a:t>Completion of a course capstone, </a:t>
            </a:r>
            <a:endParaRPr/>
          </a:p>
          <a:p>
            <a:pPr marL="457200" lvl="0" indent="-342900" algn="l" rtl="0">
              <a:spcBef>
                <a:spcPts val="0"/>
              </a:spcBef>
              <a:spcAft>
                <a:spcPts val="0"/>
              </a:spcAft>
              <a:buSzPts val="1800"/>
              <a:buChar char="●"/>
            </a:pPr>
            <a:r>
              <a:rPr lang="en"/>
              <a:t>Completion of AP Capstone Assessment</a:t>
            </a:r>
            <a:endParaRPr/>
          </a:p>
          <a:p>
            <a:pPr marL="457200" lvl="0" indent="-342900" algn="l" rtl="0">
              <a:spcBef>
                <a:spcPts val="0"/>
              </a:spcBef>
              <a:spcAft>
                <a:spcPts val="0"/>
              </a:spcAft>
              <a:buSzPts val="1800"/>
              <a:buChar char="●"/>
            </a:pPr>
            <a:r>
              <a:rPr lang="en"/>
              <a:t>Another experience approved by the State Board of Education. </a:t>
            </a:r>
            <a:endParaRPr/>
          </a:p>
          <a:p>
            <a:pPr marL="0" lvl="0" indent="0" algn="l" rtl="0">
              <a:spcBef>
                <a:spcPts val="1600"/>
              </a:spcBef>
              <a:spcAft>
                <a:spcPts val="1600"/>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1"/>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Service-Based Learning</a:t>
            </a:r>
            <a:endParaRPr/>
          </a:p>
        </p:txBody>
      </p:sp>
      <p:sp>
        <p:nvSpPr>
          <p:cNvPr id="133" name="Google Shape;133;p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a:t>Integrates meaningful service to enrich and apply academic knowledge, teach civic and personal responsibility, and strengthen communities. </a:t>
            </a:r>
            <a:endParaRPr/>
          </a:p>
          <a:p>
            <a:pPr marL="0" lvl="0" indent="0" algn="l" rtl="0">
              <a:lnSpc>
                <a:spcPct val="100000"/>
              </a:lnSpc>
              <a:spcBef>
                <a:spcPts val="0"/>
              </a:spcBef>
              <a:spcAft>
                <a:spcPts val="0"/>
              </a:spcAft>
              <a:buNone/>
            </a:pPr>
            <a:endParaRPr/>
          </a:p>
          <a:p>
            <a:pPr marL="0" lvl="0" indent="0" algn="l" rtl="0">
              <a:spcBef>
                <a:spcPts val="0"/>
              </a:spcBef>
              <a:spcAft>
                <a:spcPts val="0"/>
              </a:spcAft>
              <a:buNone/>
            </a:pPr>
            <a:r>
              <a:rPr lang="en"/>
              <a:t>Examples:</a:t>
            </a:r>
            <a:endParaRPr/>
          </a:p>
          <a:p>
            <a:pPr marL="457200" lvl="0" indent="-342900" algn="l" rtl="0">
              <a:spcBef>
                <a:spcPts val="1600"/>
              </a:spcBef>
              <a:spcAft>
                <a:spcPts val="0"/>
              </a:spcAft>
              <a:buSzPts val="1800"/>
              <a:buChar char="●"/>
            </a:pPr>
            <a:r>
              <a:rPr lang="en"/>
              <a:t>participation in a meaningful volunteer or civic engagement experience</a:t>
            </a:r>
            <a:endParaRPr/>
          </a:p>
          <a:p>
            <a:pPr marL="457200" lvl="0" indent="-342900" algn="l" rtl="0">
              <a:lnSpc>
                <a:spcPct val="100000"/>
              </a:lnSpc>
              <a:spcBef>
                <a:spcPts val="0"/>
              </a:spcBef>
              <a:spcAft>
                <a:spcPts val="0"/>
              </a:spcAft>
              <a:buSzPts val="1800"/>
              <a:buChar char="●"/>
            </a:pPr>
            <a:r>
              <a:rPr lang="en"/>
              <a:t>engagement in a school-based activity, such as a co-curricular or extracurricular activity or sport for at least one academic year</a:t>
            </a:r>
            <a:endParaRPr/>
          </a:p>
          <a:p>
            <a:pPr marL="457200" lvl="0" indent="-342900" algn="l" rtl="0">
              <a:lnSpc>
                <a:spcPct val="100000"/>
              </a:lnSpc>
              <a:spcBef>
                <a:spcPts val="0"/>
              </a:spcBef>
              <a:spcAft>
                <a:spcPts val="0"/>
              </a:spcAft>
              <a:buSzPts val="1800"/>
              <a:buChar char="●"/>
            </a:pPr>
            <a:r>
              <a:rPr lang="en"/>
              <a:t>Area 30 courses</a:t>
            </a:r>
            <a:endParaRPr/>
          </a:p>
          <a:p>
            <a:pPr marL="914400" lvl="1" indent="-317500" algn="l" rtl="0">
              <a:lnSpc>
                <a:spcPct val="100000"/>
              </a:lnSpc>
              <a:spcBef>
                <a:spcPts val="0"/>
              </a:spcBef>
              <a:spcAft>
                <a:spcPts val="0"/>
              </a:spcAft>
              <a:buSzPts val="1400"/>
              <a:buChar char="○"/>
            </a:pPr>
            <a:r>
              <a:rPr lang="en"/>
              <a:t>WIRED II</a:t>
            </a:r>
            <a:endParaRPr/>
          </a:p>
          <a:p>
            <a:pPr marL="914400" lvl="1" indent="-317500" algn="l" rtl="0">
              <a:lnSpc>
                <a:spcPct val="100000"/>
              </a:lnSpc>
              <a:spcBef>
                <a:spcPts val="0"/>
              </a:spcBef>
              <a:spcAft>
                <a:spcPts val="0"/>
              </a:spcAft>
              <a:buSzPts val="1400"/>
              <a:buChar char="○"/>
            </a:pPr>
            <a:r>
              <a:rPr lang="en"/>
              <a:t>Civil Engineering and Architecture</a:t>
            </a:r>
            <a:endParaRPr/>
          </a:p>
          <a:p>
            <a:pPr marL="914400" lvl="1" indent="-317500" algn="l" rtl="0">
              <a:lnSpc>
                <a:spcPct val="100000"/>
              </a:lnSpc>
              <a:spcBef>
                <a:spcPts val="0"/>
              </a:spcBef>
              <a:spcAft>
                <a:spcPts val="0"/>
              </a:spcAft>
              <a:buSzPts val="1400"/>
              <a:buChar char="○"/>
            </a:pPr>
            <a:r>
              <a:rPr lang="en"/>
              <a:t>Engineering Design and Development</a:t>
            </a:r>
            <a:endParaRPr/>
          </a:p>
          <a:p>
            <a:pPr marL="914400" lvl="1" indent="-317500" algn="l" rtl="0">
              <a:lnSpc>
                <a:spcPct val="100000"/>
              </a:lnSpc>
              <a:spcBef>
                <a:spcPts val="0"/>
              </a:spcBef>
              <a:spcAft>
                <a:spcPts val="0"/>
              </a:spcAft>
              <a:buSzPts val="1400"/>
              <a:buChar char="○"/>
            </a:pPr>
            <a:r>
              <a:rPr lang="en"/>
              <a:t>Human and Social Services</a:t>
            </a:r>
            <a:endParaRPr/>
          </a:p>
          <a:p>
            <a:pPr marL="457200" lvl="0" indent="-342900" algn="l" rtl="0">
              <a:lnSpc>
                <a:spcPct val="100000"/>
              </a:lnSpc>
              <a:spcBef>
                <a:spcPts val="0"/>
              </a:spcBef>
              <a:spcAft>
                <a:spcPts val="0"/>
              </a:spcAft>
              <a:buSzPts val="1800"/>
              <a:buChar char="●"/>
            </a:pPr>
            <a:r>
              <a:rPr lang="en"/>
              <a:t>another experience approved by the State Board of Education</a:t>
            </a:r>
            <a:endParaRPr/>
          </a:p>
        </p:txBody>
      </p:sp>
    </p:spTree>
  </p:cSld>
  <p:clrMapOvr>
    <a:masterClrMapping/>
  </p:clrMapOvr>
</p:sld>
</file>

<file path=ppt/theme/theme1.xml><?xml version="1.0" encoding="utf-8"?>
<a:theme xmlns:a="http://schemas.openxmlformats.org/drawingml/2006/main" name="Coral">
  <a:themeElements>
    <a:clrScheme name="Coral">
      <a:dk1>
        <a:srgbClr val="F55E61"/>
      </a:dk1>
      <a:lt1>
        <a:srgbClr val="FFFFFF"/>
      </a:lt1>
      <a:dk2>
        <a:srgbClr val="5E696C"/>
      </a:dk2>
      <a:lt2>
        <a:srgbClr val="BFC7CA"/>
      </a:lt2>
      <a:accent1>
        <a:srgbClr val="1E2D31"/>
      </a:accent1>
      <a:accent2>
        <a:srgbClr val="273C42"/>
      </a:accent2>
      <a:accent3>
        <a:srgbClr val="83D061"/>
      </a:accent3>
      <a:accent4>
        <a:srgbClr val="F6CD4C"/>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563</Words>
  <Application>Microsoft Office PowerPoint</Application>
  <PresentationFormat>On-screen Show (16:9)</PresentationFormat>
  <Paragraphs>93</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Lato</vt:lpstr>
      <vt:lpstr>Playfair Display</vt:lpstr>
      <vt:lpstr>Times New Roman</vt:lpstr>
      <vt:lpstr>Coral</vt:lpstr>
      <vt:lpstr>Graduation Pathways</vt:lpstr>
      <vt:lpstr>Overview</vt:lpstr>
      <vt:lpstr>Overview</vt:lpstr>
      <vt:lpstr>Overview</vt:lpstr>
      <vt:lpstr>Diploma</vt:lpstr>
      <vt:lpstr>Employability Skills</vt:lpstr>
      <vt:lpstr>Employability Skills</vt:lpstr>
      <vt:lpstr>Project-Based Learning</vt:lpstr>
      <vt:lpstr>Service-Based Learning</vt:lpstr>
      <vt:lpstr>Work-Based Learning</vt:lpstr>
      <vt:lpstr>Postsecondary-ready competencies</vt:lpstr>
      <vt:lpstr>Postsecondary-ready competencies</vt:lpstr>
      <vt:lpstr>Career-Technical Education Concentrator</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Graduation Pathways</dc:title>
  <dc:creator>Hannah Sightes</dc:creator>
  <cp:lastModifiedBy>Hannah Sightes</cp:lastModifiedBy>
  <cp:revision>1</cp:revision>
  <dcterms:modified xsi:type="dcterms:W3CDTF">2019-01-18T13:44:58Z</dcterms:modified>
</cp:coreProperties>
</file>