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Playfair Display"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Montserrat" panose="020B0604020202020204" charset="0"/>
      <p:regular r:id="rId23"/>
      <p:bold r:id="rId24"/>
      <p:italic r:id="rId25"/>
      <p:boldItalic r:id="rId26"/>
    </p:embeddedFont>
    <p:embeddedFont>
      <p:font typeface="Oswald"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3708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077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93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9621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197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329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062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523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525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935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240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928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158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lvl="0"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lstStyle>
            <a:lvl1pPr lvl="0"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4000"/>
              <a:buFont typeface="Montserrat"/>
              <a:buNone/>
              <a:defRPr sz="14000">
                <a:latin typeface="Montserrat"/>
                <a:ea typeface="Montserrat"/>
                <a:cs typeface="Montserrat"/>
                <a:sym typeface="Montserrat"/>
              </a:defRPr>
            </a:lvl1pPr>
            <a:lvl2pPr lvl="1" algn="ctr">
              <a:lnSpc>
                <a:spcPct val="100000"/>
              </a:lnSpc>
              <a:spcBef>
                <a:spcPts val="0"/>
              </a:spcBef>
              <a:spcAft>
                <a:spcPts val="0"/>
              </a:spcAft>
              <a:buSzPts val="14000"/>
              <a:buFont typeface="Montserrat"/>
              <a:buNone/>
              <a:defRPr sz="14000">
                <a:latin typeface="Montserrat"/>
                <a:ea typeface="Montserrat"/>
                <a:cs typeface="Montserrat"/>
                <a:sym typeface="Montserrat"/>
              </a:defRPr>
            </a:lvl2pPr>
            <a:lvl3pPr lvl="2" algn="ctr">
              <a:lnSpc>
                <a:spcPct val="100000"/>
              </a:lnSpc>
              <a:spcBef>
                <a:spcPts val="0"/>
              </a:spcBef>
              <a:spcAft>
                <a:spcPts val="0"/>
              </a:spcAft>
              <a:buSzPts val="14000"/>
              <a:buFont typeface="Montserrat"/>
              <a:buNone/>
              <a:defRPr sz="14000">
                <a:latin typeface="Montserrat"/>
                <a:ea typeface="Montserrat"/>
                <a:cs typeface="Montserrat"/>
                <a:sym typeface="Montserrat"/>
              </a:defRPr>
            </a:lvl3pPr>
            <a:lvl4pPr lvl="3" algn="ctr">
              <a:lnSpc>
                <a:spcPct val="100000"/>
              </a:lnSpc>
              <a:spcBef>
                <a:spcPts val="0"/>
              </a:spcBef>
              <a:spcAft>
                <a:spcPts val="0"/>
              </a:spcAft>
              <a:buSzPts val="14000"/>
              <a:buFont typeface="Montserrat"/>
              <a:buNone/>
              <a:defRPr sz="14000">
                <a:latin typeface="Montserrat"/>
                <a:ea typeface="Montserrat"/>
                <a:cs typeface="Montserrat"/>
                <a:sym typeface="Montserrat"/>
              </a:defRPr>
            </a:lvl4pPr>
            <a:lvl5pPr lvl="4" algn="ctr">
              <a:lnSpc>
                <a:spcPct val="100000"/>
              </a:lnSpc>
              <a:spcBef>
                <a:spcPts val="0"/>
              </a:spcBef>
              <a:spcAft>
                <a:spcPts val="0"/>
              </a:spcAft>
              <a:buSzPts val="14000"/>
              <a:buFont typeface="Montserrat"/>
              <a:buNone/>
              <a:defRPr sz="14000">
                <a:latin typeface="Montserrat"/>
                <a:ea typeface="Montserrat"/>
                <a:cs typeface="Montserrat"/>
                <a:sym typeface="Montserrat"/>
              </a:defRPr>
            </a:lvl5pPr>
            <a:lvl6pPr lvl="5" algn="ctr">
              <a:lnSpc>
                <a:spcPct val="100000"/>
              </a:lnSpc>
              <a:spcBef>
                <a:spcPts val="0"/>
              </a:spcBef>
              <a:spcAft>
                <a:spcPts val="0"/>
              </a:spcAft>
              <a:buSzPts val="14000"/>
              <a:buFont typeface="Montserrat"/>
              <a:buNone/>
              <a:defRPr sz="14000">
                <a:latin typeface="Montserrat"/>
                <a:ea typeface="Montserrat"/>
                <a:cs typeface="Montserrat"/>
                <a:sym typeface="Montserrat"/>
              </a:defRPr>
            </a:lvl6pPr>
            <a:lvl7pPr lvl="6" algn="ctr">
              <a:lnSpc>
                <a:spcPct val="100000"/>
              </a:lnSpc>
              <a:spcBef>
                <a:spcPts val="0"/>
              </a:spcBef>
              <a:spcAft>
                <a:spcPts val="0"/>
              </a:spcAft>
              <a:buSzPts val="14000"/>
              <a:buFont typeface="Montserrat"/>
              <a:buNone/>
              <a:defRPr sz="14000">
                <a:latin typeface="Montserrat"/>
                <a:ea typeface="Montserrat"/>
                <a:cs typeface="Montserrat"/>
                <a:sym typeface="Montserrat"/>
              </a:defRPr>
            </a:lvl7pPr>
            <a:lvl8pPr lvl="7" algn="ctr">
              <a:lnSpc>
                <a:spcPct val="100000"/>
              </a:lnSpc>
              <a:spcBef>
                <a:spcPts val="0"/>
              </a:spcBef>
              <a:spcAft>
                <a:spcPts val="0"/>
              </a:spcAft>
              <a:buSzPts val="14000"/>
              <a:buFont typeface="Montserrat"/>
              <a:buNone/>
              <a:defRPr sz="14000">
                <a:latin typeface="Montserrat"/>
                <a:ea typeface="Montserrat"/>
                <a:cs typeface="Montserrat"/>
                <a:sym typeface="Montserrat"/>
              </a:defRPr>
            </a:lvl8pPr>
            <a:lvl9pPr lvl="8" algn="ctr">
              <a:lnSpc>
                <a:spcPct val="100000"/>
              </a:lnSpc>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highlight>
                  <a:schemeClr val="dk1"/>
                </a:highlight>
              </a:defRPr>
            </a:lvl1pPr>
            <a:lvl2pPr marL="914400" lvl="1" indent="-317500" algn="ctr">
              <a:lnSpc>
                <a:spcPct val="115000"/>
              </a:lnSpc>
              <a:spcBef>
                <a:spcPts val="1600"/>
              </a:spcBef>
              <a:spcAft>
                <a:spcPts val="0"/>
              </a:spcAft>
              <a:buSzPts val="1400"/>
              <a:buChar char="○"/>
              <a:defRPr>
                <a:highlight>
                  <a:schemeClr val="dk1"/>
                </a:highlight>
              </a:defRPr>
            </a:lvl2pPr>
            <a:lvl3pPr marL="1371600" lvl="2" indent="-317500" algn="ctr">
              <a:lnSpc>
                <a:spcPct val="115000"/>
              </a:lnSpc>
              <a:spcBef>
                <a:spcPts val="1600"/>
              </a:spcBef>
              <a:spcAft>
                <a:spcPts val="0"/>
              </a:spcAft>
              <a:buSzPts val="1400"/>
              <a:buChar char="■"/>
              <a:defRPr>
                <a:highlight>
                  <a:schemeClr val="dk1"/>
                </a:highlight>
              </a:defRPr>
            </a:lvl3pPr>
            <a:lvl4pPr marL="1828800" lvl="3" indent="-317500" algn="ctr">
              <a:lnSpc>
                <a:spcPct val="115000"/>
              </a:lnSpc>
              <a:spcBef>
                <a:spcPts val="1600"/>
              </a:spcBef>
              <a:spcAft>
                <a:spcPts val="0"/>
              </a:spcAft>
              <a:buSzPts val="1400"/>
              <a:buChar char="●"/>
              <a:defRPr>
                <a:highlight>
                  <a:schemeClr val="dk1"/>
                </a:highlight>
              </a:defRPr>
            </a:lvl4pPr>
            <a:lvl5pPr marL="2286000" lvl="4" indent="-317500" algn="ctr">
              <a:lnSpc>
                <a:spcPct val="115000"/>
              </a:lnSpc>
              <a:spcBef>
                <a:spcPts val="1600"/>
              </a:spcBef>
              <a:spcAft>
                <a:spcPts val="0"/>
              </a:spcAft>
              <a:buSzPts val="1400"/>
              <a:buChar char="○"/>
              <a:defRPr>
                <a:highlight>
                  <a:schemeClr val="dk1"/>
                </a:highlight>
              </a:defRPr>
            </a:lvl5pPr>
            <a:lvl6pPr marL="2743200" lvl="5" indent="-317500" algn="ctr">
              <a:lnSpc>
                <a:spcPct val="115000"/>
              </a:lnSpc>
              <a:spcBef>
                <a:spcPts val="1600"/>
              </a:spcBef>
              <a:spcAft>
                <a:spcPts val="0"/>
              </a:spcAft>
              <a:buSzPts val="1400"/>
              <a:buChar char="■"/>
              <a:defRPr>
                <a:highlight>
                  <a:schemeClr val="dk1"/>
                </a:highlight>
              </a:defRPr>
            </a:lvl6pPr>
            <a:lvl7pPr marL="3200400" lvl="6" indent="-317500" algn="ctr">
              <a:lnSpc>
                <a:spcPct val="115000"/>
              </a:lnSpc>
              <a:spcBef>
                <a:spcPts val="1600"/>
              </a:spcBef>
              <a:spcAft>
                <a:spcPts val="0"/>
              </a:spcAft>
              <a:buSzPts val="1400"/>
              <a:buChar char="●"/>
              <a:defRPr>
                <a:highlight>
                  <a:schemeClr val="dk1"/>
                </a:highlight>
              </a:defRPr>
            </a:lvl7pPr>
            <a:lvl8pPr marL="3657600" lvl="7" indent="-317500" algn="ctr">
              <a:lnSpc>
                <a:spcPct val="115000"/>
              </a:lnSpc>
              <a:spcBef>
                <a:spcPts val="1600"/>
              </a:spcBef>
              <a:spcAft>
                <a:spcPts val="0"/>
              </a:spcAft>
              <a:buSzPts val="1400"/>
              <a:buChar char="○"/>
              <a:defRPr>
                <a:highlight>
                  <a:schemeClr val="dk1"/>
                </a:highlight>
              </a:defRPr>
            </a:lvl8pPr>
            <a:lvl9pPr marL="4114800" lvl="8" indent="-317500" algn="ctr">
              <a:lnSpc>
                <a:spcPct val="115000"/>
              </a:lnSpc>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 name="Google Shape;17;p3"/>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9"/>
        <p:cNvGrpSpPr/>
        <p:nvPr/>
      </p:nvGrpSpPr>
      <p:grpSpPr>
        <a:xfrm>
          <a:off x="0" y="0"/>
          <a:ext cx="0" cy="0"/>
          <a:chOff x="0" y="0"/>
          <a:chExt cx="0" cy="0"/>
        </a:xfrm>
      </p:grpSpPr>
      <p:sp>
        <p:nvSpPr>
          <p:cNvPr id="20" name="Google Shape;20;p4"/>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lvl="0"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highlight>
                  <a:schemeClr val="lt1"/>
                </a:highlight>
              </a:defRPr>
            </a:lvl1pPr>
            <a:lvl2pPr marL="914400" lvl="1" indent="-317500" algn="l">
              <a:lnSpc>
                <a:spcPct val="115000"/>
              </a:lnSpc>
              <a:spcBef>
                <a:spcPts val="1600"/>
              </a:spcBef>
              <a:spcAft>
                <a:spcPts val="0"/>
              </a:spcAft>
              <a:buSzPts val="1400"/>
              <a:buChar char="○"/>
              <a:defRPr>
                <a:highlight>
                  <a:schemeClr val="lt1"/>
                </a:highlight>
              </a:defRPr>
            </a:lvl2pPr>
            <a:lvl3pPr marL="1371600" lvl="2" indent="-317500" algn="l">
              <a:lnSpc>
                <a:spcPct val="115000"/>
              </a:lnSpc>
              <a:spcBef>
                <a:spcPts val="1600"/>
              </a:spcBef>
              <a:spcAft>
                <a:spcPts val="0"/>
              </a:spcAft>
              <a:buSzPts val="1400"/>
              <a:buChar char="■"/>
              <a:defRPr>
                <a:highlight>
                  <a:schemeClr val="lt1"/>
                </a:highlight>
              </a:defRPr>
            </a:lvl3pPr>
            <a:lvl4pPr marL="1828800" lvl="3" indent="-317500" algn="l">
              <a:lnSpc>
                <a:spcPct val="115000"/>
              </a:lnSpc>
              <a:spcBef>
                <a:spcPts val="1600"/>
              </a:spcBef>
              <a:spcAft>
                <a:spcPts val="0"/>
              </a:spcAft>
              <a:buSzPts val="1400"/>
              <a:buChar char="●"/>
              <a:defRPr>
                <a:highlight>
                  <a:schemeClr val="lt1"/>
                </a:highlight>
              </a:defRPr>
            </a:lvl4pPr>
            <a:lvl5pPr marL="2286000" lvl="4" indent="-317500" algn="l">
              <a:lnSpc>
                <a:spcPct val="115000"/>
              </a:lnSpc>
              <a:spcBef>
                <a:spcPts val="1600"/>
              </a:spcBef>
              <a:spcAft>
                <a:spcPts val="0"/>
              </a:spcAft>
              <a:buSzPts val="1400"/>
              <a:buChar char="○"/>
              <a:defRPr>
                <a:highlight>
                  <a:schemeClr val="lt1"/>
                </a:highlight>
              </a:defRPr>
            </a:lvl5pPr>
            <a:lvl6pPr marL="2743200" lvl="5" indent="-317500" algn="l">
              <a:lnSpc>
                <a:spcPct val="115000"/>
              </a:lnSpc>
              <a:spcBef>
                <a:spcPts val="1600"/>
              </a:spcBef>
              <a:spcAft>
                <a:spcPts val="0"/>
              </a:spcAft>
              <a:buSzPts val="1400"/>
              <a:buChar char="■"/>
              <a:defRPr>
                <a:highlight>
                  <a:schemeClr val="lt1"/>
                </a:highlight>
              </a:defRPr>
            </a:lvl6pPr>
            <a:lvl7pPr marL="3200400" lvl="6" indent="-317500" algn="l">
              <a:lnSpc>
                <a:spcPct val="115000"/>
              </a:lnSpc>
              <a:spcBef>
                <a:spcPts val="1600"/>
              </a:spcBef>
              <a:spcAft>
                <a:spcPts val="0"/>
              </a:spcAft>
              <a:buSzPts val="1400"/>
              <a:buChar char="●"/>
              <a:defRPr>
                <a:highlight>
                  <a:schemeClr val="lt1"/>
                </a:highlight>
              </a:defRPr>
            </a:lvl7pPr>
            <a:lvl8pPr marL="3657600" lvl="7" indent="-317500" algn="l">
              <a:lnSpc>
                <a:spcPct val="115000"/>
              </a:lnSpc>
              <a:spcBef>
                <a:spcPts val="1600"/>
              </a:spcBef>
              <a:spcAft>
                <a:spcPts val="0"/>
              </a:spcAft>
              <a:buSzPts val="1400"/>
              <a:buChar char="○"/>
              <a:defRPr>
                <a:highlight>
                  <a:schemeClr val="lt1"/>
                </a:highlight>
              </a:defRPr>
            </a:lvl8pPr>
            <a:lvl9pPr marL="4114800" lvl="8" indent="-317500" algn="l">
              <a:lnSpc>
                <a:spcPct val="115000"/>
              </a:lnSpc>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Playfair Display"/>
              <a:buChar char="●"/>
              <a:defRPr sz="1800" b="0" i="0" u="none" strike="noStrike" cap="none">
                <a:solidFill>
                  <a:schemeClr val="dk2"/>
                </a:solidFill>
                <a:latin typeface="Playfair Display"/>
                <a:ea typeface="Playfair Display"/>
                <a:cs typeface="Playfair Display"/>
                <a:sym typeface="Playfair Display"/>
              </a:defRPr>
            </a:lvl1pPr>
            <a:lvl2pPr marL="914400" marR="0" lvl="1"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l" rtl="0">
              <a:lnSpc>
                <a:spcPct val="115000"/>
              </a:lnSpc>
              <a:spcBef>
                <a:spcPts val="1600"/>
              </a:spcBef>
              <a:spcAft>
                <a:spcPts val="160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AlveV0131C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2CPku32bj5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hyperlink" Target="https://collegereadiness.collegeboard.org/sat/register?excmpid=VT-0005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5i-bOhSzyi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ationalmerit.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udentscores.collegeboard.org/hom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800"/>
              <a:buNone/>
            </a:pPr>
            <a:r>
              <a:rPr lang="en" sz="6000"/>
              <a:t>Understanding your PSAT/NMSQT scores</a:t>
            </a: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Linking Your Account to Khan Academy- Test Prep</a:t>
            </a:r>
            <a:endParaRPr/>
          </a:p>
        </p:txBody>
      </p:sp>
      <p:sp>
        <p:nvSpPr>
          <p:cNvPr id="116" name="Google Shape;116;p22"/>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17" name="Google Shape;117;p22" descr="Now that you have your PSAT/NMSQT scores, you can link your College Board and Khan Academy accounts to access free, personalized practice on Khan Academy. By following three simple steps, you’ll be able to start practicing for the SAT with a focus on the areas you need the most help. Learn more at satpractice.org." title="How to Link Your College Board + Khan Academy Accounts">
            <a:hlinkClick r:id="rId3"/>
          </p:cNvPr>
          <p:cNvPicPr preferRelativeResize="0"/>
          <p:nvPr/>
        </p:nvPicPr>
        <p:blipFill rotWithShape="1">
          <a:blip r:embed="rId4">
            <a:alphaModFix/>
          </a:blip>
          <a:srcRect/>
          <a:stretch/>
        </p:blipFill>
        <p:spPr>
          <a:xfrm>
            <a:off x="2196125" y="1234075"/>
            <a:ext cx="4572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College Board Opportunity Scholarships</a:t>
            </a:r>
            <a:endParaRPr/>
          </a:p>
        </p:txBody>
      </p:sp>
      <p:sp>
        <p:nvSpPr>
          <p:cNvPr id="123" name="Google Shape;123;p23"/>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124" name="Google Shape;124;p23" descr="The College Board Opportunity Scholarships is a program that guides you through the college planning process and offers you a chance to earn money for college. &#10;&#10;We're awarding $5 million in scholarships every year, over the next five years, beginning with the class of 2020. Scholarships will be awarded through monthly drawings to students who complete each step.&#10;&#10;1. Build Your College List: $500&#10;2. Practice for the SAT: $1,000&#10;3. Improve Your SAT Score: $2,000&#10;4. Strengthen Your College List: $500&#10;5. Complete the FAFSA: $1,000&#10;6. Apply to Colleges: $1,000&#10;&#10;Complete Your Journey: $40,000&#10;&#10;To find out more, go to: cb.org/opportunity" title="Introducing the College Board Opportunity Scholarships">
            <a:hlinkClick r:id="rId3"/>
          </p:cNvPr>
          <p:cNvPicPr preferRelativeResize="0"/>
          <p:nvPr/>
        </p:nvPicPr>
        <p:blipFill rotWithShape="1">
          <a:blip r:embed="rId4">
            <a:alphaModFix/>
          </a:blip>
          <a:srcRect/>
          <a:stretch/>
        </p:blipFill>
        <p:spPr>
          <a:xfrm>
            <a:off x="2286000" y="1234075"/>
            <a:ext cx="4572000" cy="333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Juniors- registering for the SAT</a:t>
            </a:r>
            <a:endParaRPr/>
          </a:p>
        </p:txBody>
      </p:sp>
      <p:sp>
        <p:nvSpPr>
          <p:cNvPr id="130" name="Google Shape;130;p24"/>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400"/>
              <a:t>Go to </a:t>
            </a:r>
            <a:r>
              <a:rPr lang="en" sz="2400" u="sng">
                <a:solidFill>
                  <a:schemeClr val="hlink"/>
                </a:solidFill>
                <a:hlinkClick r:id="rId3"/>
              </a:rPr>
              <a:t>https://collegereadiness.collegeboard.org/sat/register?excmpid=VT-00053</a:t>
            </a:r>
            <a:endParaRPr sz="2400"/>
          </a:p>
          <a:p>
            <a:pPr marL="0" lvl="0" indent="0" algn="l" rtl="0">
              <a:lnSpc>
                <a:spcPct val="115000"/>
              </a:lnSpc>
              <a:spcBef>
                <a:spcPts val="1600"/>
              </a:spcBef>
              <a:spcAft>
                <a:spcPts val="1600"/>
              </a:spcAft>
              <a:buSzPts val="1800"/>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Objectives for today</a:t>
            </a:r>
            <a:endParaRPr/>
          </a:p>
        </p:txBody>
      </p:sp>
      <p:sp>
        <p:nvSpPr>
          <p:cNvPr id="64" name="Google Shape;64;p14"/>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AutoNum type="arabicPeriod"/>
            </a:pPr>
            <a:r>
              <a:rPr lang="en" sz="2400"/>
              <a:t>Understand your PSAT/NMSQT scores and how it can benefit you in the future with the SAT, AP course selection, and scholarships</a:t>
            </a:r>
            <a:endParaRPr sz="2400"/>
          </a:p>
          <a:p>
            <a:pPr marL="457200" lvl="0" indent="-381000" algn="l" rtl="0">
              <a:lnSpc>
                <a:spcPct val="115000"/>
              </a:lnSpc>
              <a:spcBef>
                <a:spcPts val="0"/>
              </a:spcBef>
              <a:spcAft>
                <a:spcPts val="0"/>
              </a:spcAft>
              <a:buSzPts val="2400"/>
              <a:buAutoNum type="arabicPeriod"/>
            </a:pPr>
            <a:r>
              <a:rPr lang="en" sz="2400"/>
              <a:t>Create an online College Board account </a:t>
            </a:r>
            <a:endParaRPr sz="2400"/>
          </a:p>
          <a:p>
            <a:pPr marL="457200" lvl="0" indent="-381000" algn="l" rtl="0">
              <a:lnSpc>
                <a:spcPct val="115000"/>
              </a:lnSpc>
              <a:spcBef>
                <a:spcPts val="0"/>
              </a:spcBef>
              <a:spcAft>
                <a:spcPts val="0"/>
              </a:spcAft>
              <a:buSzPts val="2400"/>
              <a:buAutoNum type="arabicPeriod"/>
            </a:pPr>
            <a:r>
              <a:rPr lang="en" sz="2400"/>
              <a:t>Learn how you can link your scores to online test prep through Khan Academy</a:t>
            </a:r>
            <a:endParaRPr sz="2400"/>
          </a:p>
          <a:p>
            <a:pPr marL="457200" lvl="0" indent="-381000" algn="l" rtl="0">
              <a:lnSpc>
                <a:spcPct val="115000"/>
              </a:lnSpc>
              <a:spcBef>
                <a:spcPts val="0"/>
              </a:spcBef>
              <a:spcAft>
                <a:spcPts val="0"/>
              </a:spcAft>
              <a:buSzPts val="2400"/>
              <a:buAutoNum type="arabicPeriod"/>
            </a:pPr>
            <a:r>
              <a:rPr lang="en" sz="2400"/>
              <a:t>Learn about the College Board Opportunity Scholarships</a:t>
            </a:r>
            <a:endParaRPr sz="2400"/>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Understanding Your Score Report </a:t>
            </a:r>
            <a:endParaRPr/>
          </a:p>
        </p:txBody>
      </p:sp>
      <p:sp>
        <p:nvSpPr>
          <p:cNvPr id="70" name="Google Shape;70;p15"/>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pic>
        <p:nvPicPr>
          <p:cNvPr id="71" name="Google Shape;71;p15" descr="You can access your PSAT/NMSQT score report online and learn how ready you are for college, explore which AP courses are a good match for you, and get insight into which skills to focus on in order to prepare for the SAT. You can also link your College Board and Khan Academy accounts to access free, personalized SAT practice based on your PSAT?NMSQT results. Learn more at http://psat.org/scores." title="Understanding Your PSAT/NMSQT Score Report">
            <a:hlinkClick r:id="rId3"/>
          </p:cNvPr>
          <p:cNvPicPr preferRelativeResize="0"/>
          <p:nvPr/>
        </p:nvPicPr>
        <p:blipFill rotWithShape="1">
          <a:blip r:embed="rId4">
            <a:alphaModFix/>
          </a:blip>
          <a:srcRect/>
          <a:stretch/>
        </p:blipFill>
        <p:spPr>
          <a:xfrm>
            <a:off x="2154650" y="1234075"/>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Score Report- Page 1</a:t>
            </a:r>
            <a:endParaRPr/>
          </a:p>
        </p:txBody>
      </p:sp>
      <p:sp>
        <p:nvSpPr>
          <p:cNvPr id="77" name="Google Shape;77;p16"/>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SzPts val="1100"/>
              <a:buFont typeface="Calibri"/>
              <a:buChar char="●"/>
            </a:pPr>
            <a:r>
              <a:rPr lang="en" sz="1100" u="sng">
                <a:latin typeface="Calibri"/>
                <a:ea typeface="Calibri"/>
                <a:cs typeface="Calibri"/>
                <a:sym typeface="Calibri"/>
              </a:rPr>
              <a:t>College Readiness Benchmarks</a:t>
            </a:r>
            <a:r>
              <a:rPr lang="en" sz="1100">
                <a:latin typeface="Calibri"/>
                <a:ea typeface="Calibri"/>
                <a:cs typeface="Calibri"/>
                <a:sym typeface="Calibri"/>
              </a:rPr>
              <a:t/>
            </a:r>
            <a:br>
              <a:rPr lang="en" sz="1100">
                <a:latin typeface="Calibri"/>
                <a:ea typeface="Calibri"/>
                <a:cs typeface="Calibri"/>
                <a:sym typeface="Calibri"/>
              </a:rPr>
            </a:br>
            <a:r>
              <a:rPr lang="en" sz="1100">
                <a:latin typeface="Calibri"/>
                <a:ea typeface="Calibri"/>
                <a:cs typeface="Calibri"/>
                <a:sym typeface="Calibri"/>
              </a:rPr>
              <a:t>You’ll see a benchmark for each section of the PSAT/NMSQT and PSAT 10. Benchmarks are the scores that represent college readiness. In other words, if you score at or above the benchmark, you’re on track to be ready for college when you graduate high school.</a:t>
            </a:r>
            <a:br>
              <a:rPr lang="en" sz="1100">
                <a:latin typeface="Calibri"/>
                <a:ea typeface="Calibri"/>
                <a:cs typeface="Calibri"/>
                <a:sym typeface="Calibri"/>
              </a:rPr>
            </a:br>
            <a:r>
              <a:rPr lang="en" sz="1100">
                <a:latin typeface="Calibri"/>
                <a:ea typeface="Calibri"/>
                <a:cs typeface="Calibri"/>
                <a:sym typeface="Calibri"/>
              </a:rPr>
              <a:t>If you score below the benchmark, you still have time to work on your skills. Use the detailed feedback in your online score report to see which skills need the most improvement.</a:t>
            </a:r>
            <a:endParaRPr sz="1100">
              <a:latin typeface="Calibri"/>
              <a:ea typeface="Calibri"/>
              <a:cs typeface="Calibri"/>
              <a:sym typeface="Calibri"/>
            </a:endParaRPr>
          </a:p>
          <a:p>
            <a:pPr marL="457200" lvl="0" indent="0" algn="l" rtl="0">
              <a:lnSpc>
                <a:spcPct val="107916"/>
              </a:lnSpc>
              <a:spcBef>
                <a:spcPts val="0"/>
              </a:spcBef>
              <a:spcAft>
                <a:spcPts val="0"/>
              </a:spcAft>
              <a:buSzPts val="1800"/>
              <a:buNone/>
            </a:pPr>
            <a:endParaRPr sz="1100">
              <a:latin typeface="Calibri"/>
              <a:ea typeface="Calibri"/>
              <a:cs typeface="Calibri"/>
              <a:sym typeface="Calibri"/>
            </a:endParaRPr>
          </a:p>
          <a:p>
            <a:pPr marL="457200" lvl="0" indent="-298450" algn="l" rtl="0">
              <a:lnSpc>
                <a:spcPct val="107916"/>
              </a:lnSpc>
              <a:spcBef>
                <a:spcPts val="0"/>
              </a:spcBef>
              <a:spcAft>
                <a:spcPts val="0"/>
              </a:spcAft>
              <a:buSzPts val="1100"/>
              <a:buFont typeface="Calibri"/>
              <a:buChar char="●"/>
            </a:pPr>
            <a:r>
              <a:rPr lang="en" sz="1100" u="sng">
                <a:latin typeface="Calibri"/>
                <a:ea typeface="Calibri"/>
                <a:cs typeface="Calibri"/>
                <a:sym typeface="Calibri"/>
              </a:rPr>
              <a:t>Percentile Ranks</a:t>
            </a:r>
            <a:r>
              <a:rPr lang="en" sz="1100">
                <a:latin typeface="Calibri"/>
                <a:ea typeface="Calibri"/>
                <a:cs typeface="Calibri"/>
                <a:sym typeface="Calibri"/>
              </a:rPr>
              <a:t/>
            </a:r>
            <a:br>
              <a:rPr lang="en" sz="1100">
                <a:latin typeface="Calibri"/>
                <a:ea typeface="Calibri"/>
                <a:cs typeface="Calibri"/>
                <a:sym typeface="Calibri"/>
              </a:rPr>
            </a:br>
            <a:r>
              <a:rPr lang="en" sz="1100">
                <a:latin typeface="Calibri"/>
                <a:ea typeface="Calibri"/>
                <a:cs typeface="Calibri"/>
                <a:sym typeface="Calibri"/>
              </a:rPr>
              <a:t>A percentile rank is a number between 1 and 99 that shows how you scored compared to other students. It represents the percentage of students whose scores fall at or below your score.</a:t>
            </a:r>
            <a:br>
              <a:rPr lang="en" sz="1100">
                <a:latin typeface="Calibri"/>
                <a:ea typeface="Calibri"/>
                <a:cs typeface="Calibri"/>
                <a:sym typeface="Calibri"/>
              </a:rPr>
            </a:br>
            <a:r>
              <a:rPr lang="en" sz="1100">
                <a:latin typeface="Calibri"/>
                <a:ea typeface="Calibri"/>
                <a:cs typeface="Calibri"/>
                <a:sym typeface="Calibri"/>
              </a:rPr>
              <a:t/>
            </a:r>
            <a:br>
              <a:rPr lang="en" sz="1100">
                <a:latin typeface="Calibri"/>
                <a:ea typeface="Calibri"/>
                <a:cs typeface="Calibri"/>
                <a:sym typeface="Calibri"/>
              </a:rPr>
            </a:br>
            <a:r>
              <a:rPr lang="en" sz="1100">
                <a:latin typeface="Calibri"/>
                <a:ea typeface="Calibri"/>
                <a:cs typeface="Calibri"/>
                <a:sym typeface="Calibri"/>
              </a:rPr>
              <a:t>For example, a 10th-grade student in the 57th percentile scored higher than or equal to 57 percent of 10th-graders. You’ll see two percentiles:</a:t>
            </a:r>
            <a:endParaRPr sz="1100">
              <a:latin typeface="Calibri"/>
              <a:ea typeface="Calibri"/>
              <a:cs typeface="Calibri"/>
              <a:sym typeface="Calibri"/>
            </a:endParaRPr>
          </a:p>
          <a:p>
            <a:pPr marL="457200" lvl="0" indent="0" algn="l" rtl="0">
              <a:lnSpc>
                <a:spcPct val="107916"/>
              </a:lnSpc>
              <a:spcBef>
                <a:spcPts val="0"/>
              </a:spcBef>
              <a:spcAft>
                <a:spcPts val="0"/>
              </a:spcAft>
              <a:buClr>
                <a:srgbClr val="000000"/>
              </a:buClr>
              <a:buSzPts val="1100"/>
              <a:buFont typeface="Arial"/>
              <a:buNone/>
            </a:pPr>
            <a:endParaRPr sz="1100">
              <a:latin typeface="Calibri"/>
              <a:ea typeface="Calibri"/>
              <a:cs typeface="Calibri"/>
              <a:sym typeface="Calibri"/>
            </a:endParaRPr>
          </a:p>
          <a:p>
            <a:pPr marL="457200" lvl="0" indent="-298450" algn="l" rtl="0">
              <a:lnSpc>
                <a:spcPct val="107916"/>
              </a:lnSpc>
              <a:spcBef>
                <a:spcPts val="0"/>
              </a:spcBef>
              <a:spcAft>
                <a:spcPts val="0"/>
              </a:spcAft>
              <a:buSzPts val="1100"/>
              <a:buFont typeface="Calibri"/>
              <a:buChar char="●"/>
            </a:pPr>
            <a:r>
              <a:rPr lang="en" sz="1100">
                <a:latin typeface="Calibri"/>
                <a:ea typeface="Calibri"/>
                <a:cs typeface="Calibri"/>
                <a:sym typeface="Calibri"/>
              </a:rPr>
              <a:t>The </a:t>
            </a:r>
            <a:r>
              <a:rPr lang="en" sz="1100" u="sng">
                <a:latin typeface="Calibri"/>
                <a:ea typeface="Calibri"/>
                <a:cs typeface="Calibri"/>
                <a:sym typeface="Calibri"/>
              </a:rPr>
              <a:t>Nationally Representative Sample</a:t>
            </a:r>
            <a:r>
              <a:rPr lang="en" sz="1100">
                <a:latin typeface="Calibri"/>
                <a:ea typeface="Calibri"/>
                <a:cs typeface="Calibri"/>
                <a:sym typeface="Calibri"/>
              </a:rPr>
              <a:t> percentile compares your score to the scores of typical U.S. students in a particular grade.</a:t>
            </a:r>
            <a:endParaRPr sz="1100">
              <a:latin typeface="Calibri"/>
              <a:ea typeface="Calibri"/>
              <a:cs typeface="Calibri"/>
              <a:sym typeface="Calibri"/>
            </a:endParaRPr>
          </a:p>
          <a:p>
            <a:pPr marL="457200" lvl="0" indent="0" algn="l" rtl="0">
              <a:lnSpc>
                <a:spcPct val="107916"/>
              </a:lnSpc>
              <a:spcBef>
                <a:spcPts val="0"/>
              </a:spcBef>
              <a:spcAft>
                <a:spcPts val="0"/>
              </a:spcAft>
              <a:buClr>
                <a:srgbClr val="000000"/>
              </a:buClr>
              <a:buSzPts val="1100"/>
              <a:buFont typeface="Arial"/>
              <a:buNone/>
            </a:pPr>
            <a:endParaRPr sz="1100">
              <a:latin typeface="Calibri"/>
              <a:ea typeface="Calibri"/>
              <a:cs typeface="Calibri"/>
              <a:sym typeface="Calibri"/>
            </a:endParaRPr>
          </a:p>
          <a:p>
            <a:pPr marL="457200" lvl="0" indent="-298450" algn="l" rtl="0">
              <a:lnSpc>
                <a:spcPct val="107916"/>
              </a:lnSpc>
              <a:spcBef>
                <a:spcPts val="0"/>
              </a:spcBef>
              <a:spcAft>
                <a:spcPts val="0"/>
              </a:spcAft>
              <a:buSzPts val="1100"/>
              <a:buFont typeface="Calibri"/>
              <a:buChar char="●"/>
            </a:pPr>
            <a:r>
              <a:rPr lang="en" sz="1100">
                <a:latin typeface="Calibri"/>
                <a:ea typeface="Calibri"/>
                <a:cs typeface="Calibri"/>
                <a:sym typeface="Calibri"/>
              </a:rPr>
              <a:t>The </a:t>
            </a:r>
            <a:r>
              <a:rPr lang="en" sz="1100" u="sng">
                <a:latin typeface="Calibri"/>
                <a:ea typeface="Calibri"/>
                <a:cs typeface="Calibri"/>
                <a:sym typeface="Calibri"/>
              </a:rPr>
              <a:t>User Percentile</a:t>
            </a:r>
            <a:r>
              <a:rPr lang="en" sz="1100">
                <a:latin typeface="Calibri"/>
                <a:ea typeface="Calibri"/>
                <a:cs typeface="Calibri"/>
                <a:sym typeface="Calibri"/>
              </a:rPr>
              <a:t> compares your score to the scores of actual College Board test-takers in a particular grade.</a:t>
            </a:r>
            <a:endParaRPr sz="1100">
              <a:latin typeface="Calibri"/>
              <a:ea typeface="Calibri"/>
              <a:cs typeface="Calibri"/>
              <a:sym typeface="Calibri"/>
            </a:endParaRPr>
          </a:p>
          <a:p>
            <a:pPr marL="457200" lvl="0" indent="0" algn="l" rtl="0">
              <a:lnSpc>
                <a:spcPct val="107916"/>
              </a:lnSpc>
              <a:spcBef>
                <a:spcPts val="0"/>
              </a:spcBef>
              <a:spcAft>
                <a:spcPts val="0"/>
              </a:spcAft>
              <a:buSzPts val="1800"/>
              <a:buNone/>
            </a:pPr>
            <a:endParaRPr sz="1100">
              <a:latin typeface="Calibri"/>
              <a:ea typeface="Calibri"/>
              <a:cs typeface="Calibri"/>
              <a:sym typeface="Calibri"/>
            </a:endParaRPr>
          </a:p>
          <a:p>
            <a:pPr marL="0" lvl="0" indent="0" algn="l" rtl="0">
              <a:lnSpc>
                <a:spcPct val="115000"/>
              </a:lnSpc>
              <a:spcBef>
                <a:spcPts val="0"/>
              </a:spcBef>
              <a:spcAft>
                <a:spcPts val="160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Score Report- Page 2</a:t>
            </a:r>
            <a:endParaRPr/>
          </a:p>
        </p:txBody>
      </p:sp>
      <p:sp>
        <p:nvSpPr>
          <p:cNvPr id="83" name="Google Shape;83;p17"/>
          <p:cNvSpPr txBox="1">
            <a:spLocks noGrp="1"/>
          </p:cNvSpPr>
          <p:nvPr>
            <p:ph type="body" idx="1"/>
          </p:nvPr>
        </p:nvSpPr>
        <p:spPr>
          <a:xfrm>
            <a:off x="311700" y="1234075"/>
            <a:ext cx="8520600" cy="33348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457200" lvl="0" indent="-381000" algn="l" rtl="0">
              <a:lnSpc>
                <a:spcPct val="107916"/>
              </a:lnSpc>
              <a:spcBef>
                <a:spcPts val="0"/>
              </a:spcBef>
              <a:spcAft>
                <a:spcPts val="0"/>
              </a:spcAft>
              <a:buSzPts val="2400"/>
              <a:buFont typeface="Calibri"/>
              <a:buChar char="●"/>
            </a:pPr>
            <a:r>
              <a:rPr lang="en" sz="2400">
                <a:latin typeface="Calibri"/>
                <a:ea typeface="Calibri"/>
                <a:cs typeface="Calibri"/>
                <a:sym typeface="Calibri"/>
              </a:rPr>
              <a:t>JUNIORS who qualify for </a:t>
            </a:r>
            <a:r>
              <a:rPr lang="en" sz="2400" u="sng">
                <a:latin typeface="Calibri"/>
                <a:ea typeface="Calibri"/>
                <a:cs typeface="Calibri"/>
                <a:sym typeface="Calibri"/>
              </a:rPr>
              <a:t>national merit scholarship</a:t>
            </a:r>
            <a:r>
              <a:rPr lang="en" sz="2400">
                <a:latin typeface="Calibri"/>
                <a:ea typeface="Calibri"/>
                <a:cs typeface="Calibri"/>
                <a:sym typeface="Calibri"/>
              </a:rPr>
              <a:t> should visit </a:t>
            </a:r>
            <a:r>
              <a:rPr lang="en" sz="2400" u="sng">
                <a:solidFill>
                  <a:schemeClr val="hlink"/>
                </a:solidFill>
                <a:latin typeface="Calibri"/>
                <a:ea typeface="Calibri"/>
                <a:cs typeface="Calibri"/>
                <a:sym typeface="Calibri"/>
                <a:hlinkClick r:id="rId3"/>
              </a:rPr>
              <a:t>www.nationalmerit.org</a:t>
            </a:r>
            <a:endParaRPr sz="2400">
              <a:latin typeface="Calibri"/>
              <a:ea typeface="Calibri"/>
              <a:cs typeface="Calibri"/>
              <a:sym typeface="Calibri"/>
            </a:endParaRPr>
          </a:p>
          <a:p>
            <a:pPr marL="457200" lvl="0" indent="-381000" algn="l" rtl="0">
              <a:lnSpc>
                <a:spcPct val="107916"/>
              </a:lnSpc>
              <a:spcBef>
                <a:spcPts val="0"/>
              </a:spcBef>
              <a:spcAft>
                <a:spcPts val="0"/>
              </a:spcAft>
              <a:buSzPts val="2400"/>
              <a:buFont typeface="Calibri"/>
              <a:buChar char="●"/>
            </a:pPr>
            <a:r>
              <a:rPr lang="en" sz="2400">
                <a:latin typeface="Calibri"/>
                <a:ea typeface="Calibri"/>
                <a:cs typeface="Calibri"/>
                <a:sym typeface="Calibri"/>
              </a:rPr>
              <a:t>AP Potential is a tool that informs you which AP courses you may want to consider for their future schedule, due to being likely to score a 3 or higher on the exam, given their performance on the PSAT (you will explore this further when you log in online)</a:t>
            </a:r>
            <a:endParaRPr sz="2400">
              <a:latin typeface="Calibri"/>
              <a:ea typeface="Calibri"/>
              <a:cs typeface="Calibri"/>
              <a:sym typeface="Calibri"/>
            </a:endParaRPr>
          </a:p>
          <a:p>
            <a:pPr marL="0" lvl="0" indent="0" algn="l" rtl="0">
              <a:lnSpc>
                <a:spcPct val="115000"/>
              </a:lnSpc>
              <a:spcBef>
                <a:spcPts val="0"/>
              </a:spcBef>
              <a:spcAft>
                <a:spcPts val="160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Score Report- Page 3</a:t>
            </a:r>
            <a:endParaRPr/>
          </a:p>
        </p:txBody>
      </p:sp>
      <p:sp>
        <p:nvSpPr>
          <p:cNvPr id="89" name="Google Shape;89;p18"/>
          <p:cNvSpPr/>
          <p:nvPr/>
        </p:nvSpPr>
        <p:spPr>
          <a:xfrm>
            <a:off x="2393800" y="1388675"/>
            <a:ext cx="4555800" cy="2882700"/>
          </a:xfrm>
          <a:prstGeom prst="wedgeEllipseCallout">
            <a:avLst>
              <a:gd name="adj1" fmla="val -47573"/>
              <a:gd name="adj2" fmla="val 4856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7916"/>
              </a:lnSpc>
              <a:spcBef>
                <a:spcPts val="0"/>
              </a:spcBef>
              <a:spcAft>
                <a:spcPts val="0"/>
              </a:spcAft>
              <a:buClr>
                <a:schemeClr val="dk2"/>
              </a:buClr>
              <a:buSzPts val="1100"/>
              <a:buFont typeface="Arial"/>
              <a:buNone/>
            </a:pPr>
            <a:r>
              <a:rPr lang="en" sz="1700" b="0" i="0" u="none" strike="noStrike" cap="none">
                <a:solidFill>
                  <a:schemeClr val="dk2"/>
                </a:solidFill>
                <a:latin typeface="Calibri"/>
                <a:ea typeface="Calibri"/>
                <a:cs typeface="Calibri"/>
                <a:sym typeface="Calibri"/>
              </a:rPr>
              <a:t>“See the question by question answers to learn the areas of strength and areas of weakness. This will help you know what to focus on for practicing for the SAT and/or the 11th grade PSAT.”</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Why create an account?</a:t>
            </a:r>
            <a:endParaRPr/>
          </a:p>
        </p:txBody>
      </p:sp>
      <p:sp>
        <p:nvSpPr>
          <p:cNvPr id="95" name="Google Shape;95;p19"/>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lvl="0" indent="0" algn="l" rtl="0">
              <a:lnSpc>
                <a:spcPct val="128571"/>
              </a:lnSpc>
              <a:spcBef>
                <a:spcPts val="0"/>
              </a:spcBef>
              <a:spcAft>
                <a:spcPts val="0"/>
              </a:spcAft>
              <a:buClr>
                <a:schemeClr val="dk2"/>
              </a:buClr>
              <a:buSzPts val="1100"/>
              <a:buFont typeface="Arial"/>
              <a:buNone/>
            </a:pPr>
            <a:r>
              <a:rPr lang="en" sz="2400">
                <a:solidFill>
                  <a:srgbClr val="4C4B4A"/>
                </a:solidFill>
              </a:rPr>
              <a:t>With a College Board account, you can access your SAT and AP scores online, and send them to colleges. You can also register for the SAT exam, and print your SAT Admission Ticket. Additionally, an account lets you manage your personal college list, save your scholarship searches, compare costs at colleges that interest you, and more.</a:t>
            </a:r>
            <a:endParaRPr sz="2400">
              <a:solidFill>
                <a:srgbClr val="4C4B4A"/>
              </a:solidFill>
            </a:endParaRPr>
          </a:p>
          <a:p>
            <a:pPr marL="0" lvl="0" indent="0" algn="l" rtl="0">
              <a:lnSpc>
                <a:spcPct val="115000"/>
              </a:lnSpc>
              <a:spcBef>
                <a:spcPts val="800"/>
              </a:spcBef>
              <a:spcAft>
                <a:spcPts val="1600"/>
              </a:spcAft>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sz="2400"/>
              <a:t>Creating your account and accessing your online score report</a:t>
            </a:r>
            <a:endParaRPr sz="2400"/>
          </a:p>
        </p:txBody>
      </p:sp>
      <p:sp>
        <p:nvSpPr>
          <p:cNvPr id="101" name="Google Shape;101;p20"/>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t>Log onto </a:t>
            </a:r>
            <a:r>
              <a:rPr lang="en" sz="2400" u="sng">
                <a:solidFill>
                  <a:schemeClr val="hlink"/>
                </a:solidFill>
                <a:hlinkClick r:id="rId3"/>
              </a:rPr>
              <a:t>studentscores.collegeboard.org</a:t>
            </a:r>
            <a:endParaRPr sz="2400"/>
          </a:p>
          <a:p>
            <a:pPr marL="457200" lvl="0" indent="-381000" algn="l" rtl="0">
              <a:lnSpc>
                <a:spcPct val="115000"/>
              </a:lnSpc>
              <a:spcBef>
                <a:spcPts val="0"/>
              </a:spcBef>
              <a:spcAft>
                <a:spcPts val="0"/>
              </a:spcAft>
              <a:buSzPts val="2400"/>
              <a:buChar char="●"/>
            </a:pPr>
            <a:r>
              <a:rPr lang="en" sz="2400"/>
              <a:t>Create a College Board account, if you haven’t already</a:t>
            </a:r>
            <a:endParaRPr sz="2400"/>
          </a:p>
          <a:p>
            <a:pPr marL="0" lvl="0" indent="0" algn="l" rtl="0">
              <a:lnSpc>
                <a:spcPct val="115000"/>
              </a:lnSpc>
              <a:spcBef>
                <a:spcPts val="1600"/>
              </a:spcBef>
              <a:spcAft>
                <a:spcPts val="1600"/>
              </a:spcAft>
              <a:buSzPts val="1800"/>
              <a:buNone/>
            </a:pPr>
            <a:endParaRPr sz="2400"/>
          </a:p>
        </p:txBody>
      </p:sp>
      <p:pic>
        <p:nvPicPr>
          <p:cNvPr id="102" name="Google Shape;102;p20"/>
          <p:cNvPicPr preferRelativeResize="0"/>
          <p:nvPr/>
        </p:nvPicPr>
        <p:blipFill rotWithShape="1">
          <a:blip r:embed="rId4">
            <a:alphaModFix/>
          </a:blip>
          <a:srcRect/>
          <a:stretch/>
        </p:blipFill>
        <p:spPr>
          <a:xfrm>
            <a:off x="1771125" y="2161050"/>
            <a:ext cx="5324424" cy="2906251"/>
          </a:xfrm>
          <a:prstGeom prst="rect">
            <a:avLst/>
          </a:prstGeom>
          <a:noFill/>
          <a:ln>
            <a:noFill/>
          </a:ln>
        </p:spPr>
      </p:pic>
      <p:sp>
        <p:nvSpPr>
          <p:cNvPr id="103" name="Google Shape;103;p20"/>
          <p:cNvSpPr/>
          <p:nvPr/>
        </p:nvSpPr>
        <p:spPr>
          <a:xfrm rot="-2486093">
            <a:off x="3512737" y="3920785"/>
            <a:ext cx="337731" cy="675886"/>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0"/>
          <p:cNvSpPr txBox="1"/>
          <p:nvPr/>
        </p:nvSpPr>
        <p:spPr>
          <a:xfrm>
            <a:off x="3787125" y="4568875"/>
            <a:ext cx="1175400" cy="28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After you’ve created an account...</a:t>
            </a:r>
            <a:endParaRPr/>
          </a:p>
        </p:txBody>
      </p:sp>
      <p:sp>
        <p:nvSpPr>
          <p:cNvPr id="110" name="Google Shape;110;p2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457200" lvl="0" indent="-381000" algn="l" rtl="0">
              <a:lnSpc>
                <a:spcPct val="107916"/>
              </a:lnSpc>
              <a:spcBef>
                <a:spcPts val="0"/>
              </a:spcBef>
              <a:spcAft>
                <a:spcPts val="0"/>
              </a:spcAft>
              <a:buSzPts val="2400"/>
              <a:buFont typeface="Calibri"/>
              <a:buAutoNum type="arabicPeriod"/>
            </a:pPr>
            <a:r>
              <a:rPr lang="en" sz="2400" b="1">
                <a:latin typeface="Calibri"/>
                <a:ea typeface="Calibri"/>
                <a:cs typeface="Calibri"/>
                <a:sym typeface="Calibri"/>
              </a:rPr>
              <a:t>Click on the View Details</a:t>
            </a:r>
            <a:r>
              <a:rPr lang="en" sz="2400">
                <a:latin typeface="Calibri"/>
                <a:ea typeface="Calibri"/>
                <a:cs typeface="Calibri"/>
                <a:sym typeface="Calibri"/>
              </a:rPr>
              <a:t> button and explore the </a:t>
            </a:r>
            <a:r>
              <a:rPr lang="en" sz="2400" b="1">
                <a:latin typeface="Calibri"/>
                <a:ea typeface="Calibri"/>
                <a:cs typeface="Calibri"/>
                <a:sym typeface="Calibri"/>
              </a:rPr>
              <a:t>Report Details tab</a:t>
            </a:r>
            <a:r>
              <a:rPr lang="en" sz="2400">
                <a:latin typeface="Calibri"/>
                <a:ea typeface="Calibri"/>
                <a:cs typeface="Calibri"/>
                <a:sym typeface="Calibri"/>
              </a:rPr>
              <a:t> to dig deeper into their scores and AP potential course suggestions.</a:t>
            </a:r>
            <a:endParaRPr sz="2400">
              <a:latin typeface="Calibri"/>
              <a:ea typeface="Calibri"/>
              <a:cs typeface="Calibri"/>
              <a:sym typeface="Calibri"/>
            </a:endParaRPr>
          </a:p>
          <a:p>
            <a:pPr marL="0" lvl="0" indent="0" algn="l" rtl="0">
              <a:lnSpc>
                <a:spcPct val="107916"/>
              </a:lnSpc>
              <a:spcBef>
                <a:spcPts val="0"/>
              </a:spcBef>
              <a:spcAft>
                <a:spcPts val="0"/>
              </a:spcAft>
              <a:buSzPts val="1800"/>
              <a:buNone/>
            </a:pPr>
            <a:endParaRPr sz="2400">
              <a:latin typeface="Calibri"/>
              <a:ea typeface="Calibri"/>
              <a:cs typeface="Calibri"/>
              <a:sym typeface="Calibri"/>
            </a:endParaRPr>
          </a:p>
          <a:p>
            <a:pPr marL="0" lvl="0" indent="0" algn="l" rtl="0">
              <a:lnSpc>
                <a:spcPct val="107916"/>
              </a:lnSpc>
              <a:spcBef>
                <a:spcPts val="0"/>
              </a:spcBef>
              <a:spcAft>
                <a:spcPts val="0"/>
              </a:spcAft>
              <a:buSzPts val="1800"/>
              <a:buNone/>
            </a:pPr>
            <a:r>
              <a:rPr lang="en" sz="2400">
                <a:latin typeface="Calibri"/>
                <a:ea typeface="Calibri"/>
                <a:cs typeface="Calibri"/>
                <a:sym typeface="Calibri"/>
              </a:rPr>
              <a:t>2.   </a:t>
            </a:r>
            <a:r>
              <a:rPr lang="en" sz="2400" b="1">
                <a:latin typeface="Calibri"/>
                <a:ea typeface="Calibri"/>
                <a:cs typeface="Calibri"/>
                <a:sym typeface="Calibri"/>
              </a:rPr>
              <a:t>Explore the</a:t>
            </a:r>
            <a:r>
              <a:rPr lang="en" sz="2400">
                <a:latin typeface="Calibri"/>
                <a:ea typeface="Calibri"/>
                <a:cs typeface="Calibri"/>
                <a:sym typeface="Calibri"/>
              </a:rPr>
              <a:t> </a:t>
            </a:r>
            <a:r>
              <a:rPr lang="en" sz="2400" b="1">
                <a:latin typeface="Calibri"/>
                <a:ea typeface="Calibri"/>
                <a:cs typeface="Calibri"/>
                <a:sym typeface="Calibri"/>
              </a:rPr>
              <a:t>Skills Insight tab</a:t>
            </a:r>
            <a:r>
              <a:rPr lang="en" sz="2400">
                <a:latin typeface="Calibri"/>
                <a:ea typeface="Calibri"/>
                <a:cs typeface="Calibri"/>
                <a:sym typeface="Calibri"/>
              </a:rPr>
              <a:t> and see more about how to     </a:t>
            </a:r>
            <a:endParaRPr sz="2400">
              <a:latin typeface="Calibri"/>
              <a:ea typeface="Calibri"/>
              <a:cs typeface="Calibri"/>
              <a:sym typeface="Calibri"/>
            </a:endParaRPr>
          </a:p>
          <a:p>
            <a:pPr marL="0" lvl="0" indent="0" algn="l" rtl="0">
              <a:lnSpc>
                <a:spcPct val="107916"/>
              </a:lnSpc>
              <a:spcBef>
                <a:spcPts val="0"/>
              </a:spcBef>
              <a:spcAft>
                <a:spcPts val="0"/>
              </a:spcAft>
              <a:buClr>
                <a:schemeClr val="dk2"/>
              </a:buClr>
              <a:buSzPts val="1100"/>
              <a:buFont typeface="Arial"/>
              <a:buNone/>
            </a:pPr>
            <a:r>
              <a:rPr lang="en" sz="2400">
                <a:latin typeface="Calibri"/>
                <a:ea typeface="Calibri"/>
                <a:cs typeface="Calibri"/>
                <a:sym typeface="Calibri"/>
              </a:rPr>
              <a:t>       improve scores.</a:t>
            </a:r>
            <a:endParaRPr sz="2400">
              <a:latin typeface="Calibri"/>
              <a:ea typeface="Calibri"/>
              <a:cs typeface="Calibri"/>
              <a:sym typeface="Calibri"/>
            </a:endParaRPr>
          </a:p>
          <a:p>
            <a:pPr marL="0" lvl="0" indent="0" algn="l" rtl="0">
              <a:lnSpc>
                <a:spcPct val="115000"/>
              </a:lnSpc>
              <a:spcBef>
                <a:spcPts val="0"/>
              </a:spcBef>
              <a:spcAft>
                <a:spcPts val="1600"/>
              </a:spcAft>
              <a:buSzPts val="1800"/>
              <a:buNone/>
            </a:pP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Words>
  <Application>Microsoft Office PowerPoint</Application>
  <PresentationFormat>On-screen Show (16:9)</PresentationFormat>
  <Paragraphs>34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Playfair Display</vt:lpstr>
      <vt:lpstr>Arial</vt:lpstr>
      <vt:lpstr>Calibri</vt:lpstr>
      <vt:lpstr>Montserrat</vt:lpstr>
      <vt:lpstr>Oswald</vt:lpstr>
      <vt:lpstr>Pop</vt:lpstr>
      <vt:lpstr>Understanding your PSAT/NMSQT scores</vt:lpstr>
      <vt:lpstr>Objectives for today</vt:lpstr>
      <vt:lpstr>Understanding Your Score Report </vt:lpstr>
      <vt:lpstr>Score Report- Page 1</vt:lpstr>
      <vt:lpstr>Score Report- Page 2</vt:lpstr>
      <vt:lpstr>Score Report- Page 3</vt:lpstr>
      <vt:lpstr>Why create an account?</vt:lpstr>
      <vt:lpstr>Creating your account and accessing your online score report</vt:lpstr>
      <vt:lpstr>After you’ve created an account...</vt:lpstr>
      <vt:lpstr>Linking Your Account to Khan Academy- Test Prep</vt:lpstr>
      <vt:lpstr>College Board Opportunity Scholarships</vt:lpstr>
      <vt:lpstr>Juniors- registering for the SAT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PSAT/NMSQT scores</dc:title>
  <dc:creator>Hannah Sightes</dc:creator>
  <cp:lastModifiedBy>Hannah Sightes</cp:lastModifiedBy>
  <cp:revision>1</cp:revision>
  <dcterms:modified xsi:type="dcterms:W3CDTF">2019-01-18T13:33:09Z</dcterms:modified>
</cp:coreProperties>
</file>